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12192000" cy="6858000"/>
  <p:embeddedFontLst>
    <p:embeddedFont>
      <p:font typeface="Carli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arli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rlito-italic.fntdata"/><Relationship Id="rId10" Type="http://schemas.openxmlformats.org/officeDocument/2006/relationships/slide" Target="slides/slide5.xml"/><Relationship Id="rId54" Type="http://schemas.openxmlformats.org/officeDocument/2006/relationships/font" Target="fonts/Carli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Carl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798982" y="1381760"/>
            <a:ext cx="5549900" cy="47028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200">
                <a:solidFill>
                  <a:srgbClr val="292929"/>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4"/>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200">
                <a:solidFill>
                  <a:srgbClr val="292929"/>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5"/>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6"/>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1"/>
          <p:cNvSpPr txBox="1"/>
          <p:nvPr>
            <p:ph type="title"/>
          </p:nvPr>
        </p:nvSpPr>
        <p:spPr>
          <a:xfrm>
            <a:off x="848969" y="444246"/>
            <a:ext cx="10245725" cy="595376"/>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98982" y="1381760"/>
            <a:ext cx="5549900" cy="47028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200" u="none" cap="none" strike="noStrike">
                <a:solidFill>
                  <a:srgbClr val="292929"/>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lvl1pPr indent="0" lvl="0" marL="150495">
              <a:lnSpc>
                <a:spcPct val="116500"/>
              </a:lnSpc>
              <a:spcBef>
                <a:spcPts val="0"/>
              </a:spcBef>
              <a:buNone/>
              <a:defRPr b="0" i="0" sz="1600">
                <a:solidFill>
                  <a:srgbClr val="1C7CDB"/>
                </a:solidFill>
                <a:latin typeface="Arial"/>
                <a:ea typeface="Arial"/>
                <a:cs typeface="Arial"/>
                <a:sym typeface="Arial"/>
              </a:defRPr>
            </a:lvl1pPr>
            <a:lvl2pPr indent="0" lvl="1" marL="150495">
              <a:lnSpc>
                <a:spcPct val="116500"/>
              </a:lnSpc>
              <a:spcBef>
                <a:spcPts val="0"/>
              </a:spcBef>
              <a:buNone/>
              <a:defRPr b="0" i="0" sz="1600">
                <a:solidFill>
                  <a:srgbClr val="1C7CDB"/>
                </a:solidFill>
                <a:latin typeface="Arial"/>
                <a:ea typeface="Arial"/>
                <a:cs typeface="Arial"/>
                <a:sym typeface="Arial"/>
              </a:defRPr>
            </a:lvl2pPr>
            <a:lvl3pPr indent="0" lvl="2" marL="150495">
              <a:lnSpc>
                <a:spcPct val="116500"/>
              </a:lnSpc>
              <a:spcBef>
                <a:spcPts val="0"/>
              </a:spcBef>
              <a:buNone/>
              <a:defRPr b="0" i="0" sz="1600">
                <a:solidFill>
                  <a:srgbClr val="1C7CDB"/>
                </a:solidFill>
                <a:latin typeface="Arial"/>
                <a:ea typeface="Arial"/>
                <a:cs typeface="Arial"/>
                <a:sym typeface="Arial"/>
              </a:defRPr>
            </a:lvl3pPr>
            <a:lvl4pPr indent="0" lvl="3" marL="150495">
              <a:lnSpc>
                <a:spcPct val="116500"/>
              </a:lnSpc>
              <a:spcBef>
                <a:spcPts val="0"/>
              </a:spcBef>
              <a:buNone/>
              <a:defRPr b="0" i="0" sz="1600">
                <a:solidFill>
                  <a:srgbClr val="1C7CDB"/>
                </a:solidFill>
                <a:latin typeface="Arial"/>
                <a:ea typeface="Arial"/>
                <a:cs typeface="Arial"/>
                <a:sym typeface="Arial"/>
              </a:defRPr>
            </a:lvl4pPr>
            <a:lvl5pPr indent="0" lvl="4" marL="150495">
              <a:lnSpc>
                <a:spcPct val="116500"/>
              </a:lnSpc>
              <a:spcBef>
                <a:spcPts val="0"/>
              </a:spcBef>
              <a:buNone/>
              <a:defRPr b="0" i="0" sz="1600">
                <a:solidFill>
                  <a:srgbClr val="1C7CDB"/>
                </a:solidFill>
                <a:latin typeface="Arial"/>
                <a:ea typeface="Arial"/>
                <a:cs typeface="Arial"/>
                <a:sym typeface="Arial"/>
              </a:defRPr>
            </a:lvl5pPr>
            <a:lvl6pPr indent="0" lvl="5" marL="150495">
              <a:lnSpc>
                <a:spcPct val="116500"/>
              </a:lnSpc>
              <a:spcBef>
                <a:spcPts val="0"/>
              </a:spcBef>
              <a:buNone/>
              <a:defRPr b="0" i="0" sz="1600">
                <a:solidFill>
                  <a:srgbClr val="1C7CDB"/>
                </a:solidFill>
                <a:latin typeface="Arial"/>
                <a:ea typeface="Arial"/>
                <a:cs typeface="Arial"/>
                <a:sym typeface="Arial"/>
              </a:defRPr>
            </a:lvl6pPr>
            <a:lvl7pPr indent="0" lvl="6" marL="150495">
              <a:lnSpc>
                <a:spcPct val="116500"/>
              </a:lnSpc>
              <a:spcBef>
                <a:spcPts val="0"/>
              </a:spcBef>
              <a:buNone/>
              <a:defRPr b="0" i="0" sz="1600">
                <a:solidFill>
                  <a:srgbClr val="1C7CDB"/>
                </a:solidFill>
                <a:latin typeface="Arial"/>
                <a:ea typeface="Arial"/>
                <a:cs typeface="Arial"/>
                <a:sym typeface="Arial"/>
              </a:defRPr>
            </a:lvl7pPr>
            <a:lvl8pPr indent="0" lvl="7" marL="150495">
              <a:lnSpc>
                <a:spcPct val="116500"/>
              </a:lnSpc>
              <a:spcBef>
                <a:spcPts val="0"/>
              </a:spcBef>
              <a:buNone/>
              <a:defRPr b="0" i="0" sz="1600">
                <a:solidFill>
                  <a:srgbClr val="1C7CDB"/>
                </a:solidFill>
                <a:latin typeface="Arial"/>
                <a:ea typeface="Arial"/>
                <a:cs typeface="Arial"/>
                <a:sym typeface="Arial"/>
              </a:defRPr>
            </a:lvl8pPr>
            <a:lvl9pPr indent="0" lvl="8" marL="150495">
              <a:lnSpc>
                <a:spcPct val="116500"/>
              </a:lnSpc>
              <a:spcBef>
                <a:spcPts val="0"/>
              </a:spcBef>
              <a:buNone/>
              <a:defRPr b="0" i="0" sz="1600">
                <a:solidFill>
                  <a:srgbClr val="1C7CDB"/>
                </a:solidFill>
                <a:latin typeface="Arial"/>
                <a:ea typeface="Arial"/>
                <a:cs typeface="Arial"/>
                <a:sym typeface="Arial"/>
              </a:defRPr>
            </a:lvl9pPr>
          </a:lstStyle>
          <a:p>
            <a:pPr indent="0" lvl="0" marL="150495"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github.com/ValluruSowmya/testrep/blob/main/spacex.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ValluruSowmya/testrep/blob/main/spacex.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ValluruSowmya/testrep/blob/main/spacex.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ValluruSowmya/testrep/blob/main/spacex.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ValluruSowmya/testrep/blob/main/spacex.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 TargetMode="External"/><Relationship Id="rId6" Type="http://schemas.openxmlformats.org/officeDocument/2006/relationships/hyperlink" Targe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 TargetMode="External"/><Relationship Id="rId7" Type="http://schemas.openxmlformats.org/officeDocument/2006/relationships/hyperlink" Target="https://cf-courses-data.s3.us.cloud-object-storage.appdomain.cloud/IBM-DS0321EN-SkillsNetwork/datasets/spacex_launch_geo.csv" TargetMode="External"/><Relationship Id="rId8" Type="http://schemas.openxmlformats.org/officeDocument/2006/relationships/hyperlink" Target="https://cf-courses-data.s3.us.cloud-object-storage.appdomain.cloud/IBM-DS0321EN-SkillsNetwork/datasets/spacex_launch_dash.cs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ValluruSowmya/testrep/blob/main/spacex.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ValluruSowmya/testrep/blob/main/spacex.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45" name="Google Shape;45;p7"/>
          <p:cNvSpPr txBox="1"/>
          <p:nvPr/>
        </p:nvSpPr>
        <p:spPr>
          <a:xfrm>
            <a:off x="967536" y="4596206"/>
            <a:ext cx="1814700" cy="56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E7E6E6"/>
                </a:solidFill>
              </a:rPr>
              <a:t>Sowmya Valluru</a:t>
            </a:r>
            <a:endParaRPr sz="1800">
              <a:latin typeface="Arial"/>
              <a:ea typeface="Arial"/>
              <a:cs typeface="Arial"/>
              <a:sym typeface="Arial"/>
            </a:endParaRPr>
          </a:p>
          <a:p>
            <a:pPr indent="0" lvl="0" marL="12700" rtl="0" algn="l">
              <a:lnSpc>
                <a:spcPct val="100000"/>
              </a:lnSpc>
              <a:spcBef>
                <a:spcPts val="5"/>
              </a:spcBef>
              <a:spcAft>
                <a:spcPts val="0"/>
              </a:spcAft>
              <a:buNone/>
            </a:pPr>
            <a:r>
              <a:rPr lang="en-US" sz="1800">
                <a:solidFill>
                  <a:srgbClr val="E7E6E6"/>
                </a:solidFill>
              </a:rPr>
              <a:t>21-07-2023</a:t>
            </a:r>
            <a:endParaRPr sz="1800">
              <a:latin typeface="Arial"/>
              <a:ea typeface="Arial"/>
              <a:cs typeface="Arial"/>
              <a:sym typeface="Arial"/>
            </a:endParaRPr>
          </a:p>
        </p:txBody>
      </p:sp>
      <p:pic>
        <p:nvPicPr>
          <p:cNvPr id="46" name="Google Shape;46;p7"/>
          <p:cNvPicPr preferRelativeResize="0"/>
          <p:nvPr/>
        </p:nvPicPr>
        <p:blipFill rotWithShape="1">
          <a:blip r:embed="rId4">
            <a:alphaModFix/>
          </a:blip>
          <a:srcRect b="0" l="0" r="0" t="0"/>
          <a:stretch/>
        </p:blipFill>
        <p:spPr>
          <a:xfrm>
            <a:off x="890016" y="676655"/>
            <a:ext cx="2104644" cy="629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ph idx="1" type="body"/>
          </p:nvPr>
        </p:nvSpPr>
        <p:spPr>
          <a:xfrm>
            <a:off x="798982" y="1381760"/>
            <a:ext cx="5550000" cy="5259900"/>
          </a:xfrm>
          <a:prstGeom prst="rect">
            <a:avLst/>
          </a:prstGeom>
          <a:noFill/>
          <a:ln>
            <a:noFill/>
          </a:ln>
        </p:spPr>
        <p:txBody>
          <a:bodyPr anchorCtr="0" anchor="t" bIns="0" lIns="0" spcFirstLastPara="1" rIns="0" wrap="square" tIns="49525">
            <a:spAutoFit/>
          </a:bodyPr>
          <a:lstStyle/>
          <a:p>
            <a:pPr indent="-228600" lvl="0" marL="241300" marR="97790" rtl="0" algn="l">
              <a:lnSpc>
                <a:spcPct val="108181"/>
              </a:lnSpc>
              <a:spcBef>
                <a:spcPts val="0"/>
              </a:spcBef>
              <a:spcAft>
                <a:spcPts val="0"/>
              </a:spcAft>
              <a:buClr>
                <a:srgbClr val="292929"/>
              </a:buClr>
              <a:buSzPts val="2200"/>
              <a:buFont typeface="Arial"/>
              <a:buChar char="•"/>
            </a:pPr>
            <a:r>
              <a:rPr lang="en-US"/>
              <a:t>The .csv file from the first section contains the data that needed to be cleaned.</a:t>
            </a:r>
            <a:endParaRPr/>
          </a:p>
          <a:p>
            <a:pPr indent="-228600" lvl="0" marL="241300" marR="250825" rtl="0" algn="l">
              <a:lnSpc>
                <a:spcPct val="108181"/>
              </a:lnSpc>
              <a:spcBef>
                <a:spcPts val="1000"/>
              </a:spcBef>
              <a:spcAft>
                <a:spcPts val="0"/>
              </a:spcAft>
              <a:buClr>
                <a:srgbClr val="292929"/>
              </a:buClr>
              <a:buSzPts val="2200"/>
              <a:buFont typeface="Arial"/>
              <a:buChar char="•"/>
            </a:pPr>
            <a:r>
              <a:rPr lang="en-US"/>
              <a:t>The launch sites, orbit types and mission outcomes were cleaned up.</a:t>
            </a:r>
            <a:endParaRPr/>
          </a:p>
          <a:p>
            <a:pPr indent="-228600" lvl="0" marL="241300" marR="52069" rtl="0" algn="l">
              <a:lnSpc>
                <a:spcPct val="90000"/>
              </a:lnSpc>
              <a:spcBef>
                <a:spcPts val="960"/>
              </a:spcBef>
              <a:spcAft>
                <a:spcPts val="0"/>
              </a:spcAft>
              <a:buClr>
                <a:srgbClr val="292929"/>
              </a:buClr>
              <a:buSzPts val="2200"/>
              <a:buFont typeface="Arial"/>
              <a:buChar char="•"/>
            </a:pPr>
            <a:r>
              <a:rPr lang="en-US"/>
              <a:t>The handful of mission outcome types were converted to a binary classification where 1 means that the Falcon 9 first stage landing was a success and 0 means that it was a failure.</a:t>
            </a:r>
            <a:endParaRPr/>
          </a:p>
          <a:p>
            <a:pPr indent="-228600" lvl="0" marL="241300" marR="361950" rtl="0" algn="l">
              <a:lnSpc>
                <a:spcPct val="105454"/>
              </a:lnSpc>
              <a:spcBef>
                <a:spcPts val="1075"/>
              </a:spcBef>
              <a:spcAft>
                <a:spcPts val="0"/>
              </a:spcAft>
              <a:buClr>
                <a:srgbClr val="292929"/>
              </a:buClr>
              <a:buSzPts val="2200"/>
              <a:buFont typeface="Arial"/>
              <a:buChar char="•"/>
            </a:pPr>
            <a:r>
              <a:rPr lang="en-US"/>
              <a:t>The new classification was added to the DataFrame for further analysis</a:t>
            </a:r>
            <a:endParaRPr/>
          </a:p>
          <a:p>
            <a:pPr indent="-227965" lvl="0" marL="240665" rtl="0" algn="l">
              <a:lnSpc>
                <a:spcPct val="100000"/>
              </a:lnSpc>
              <a:spcBef>
                <a:spcPts val="775"/>
              </a:spcBef>
              <a:spcAft>
                <a:spcPts val="0"/>
              </a:spcAft>
              <a:buClr>
                <a:srgbClr val="000000"/>
              </a:buClr>
              <a:buSzPts val="2200"/>
              <a:buFont typeface="Arial"/>
              <a:buChar char="•"/>
            </a:pPr>
            <a:r>
              <a:rPr lang="en-US">
                <a:solidFill>
                  <a:srgbClr val="000000"/>
                </a:solidFill>
              </a:rPr>
              <a:t>GitHub UR</a:t>
            </a:r>
            <a:r>
              <a:rPr lang="en-US">
                <a:solidFill>
                  <a:srgbClr val="000000"/>
                </a:solidFill>
              </a:rPr>
              <a:t>L (Data Wrangling):</a:t>
            </a:r>
            <a:endParaRPr/>
          </a:p>
          <a:p>
            <a:pPr indent="0" lvl="0" marL="12700" rtl="0" algn="l">
              <a:lnSpc>
                <a:spcPct val="113928"/>
              </a:lnSpc>
              <a:spcBef>
                <a:spcPts val="850"/>
              </a:spcBef>
              <a:spcAft>
                <a:spcPts val="0"/>
              </a:spcAft>
              <a:buNone/>
            </a:pPr>
            <a:r>
              <a:rPr lang="en-US" sz="1400" u="sng">
                <a:solidFill>
                  <a:schemeClr val="hlink"/>
                </a:solidFill>
                <a:hlinkClick r:id="rId3"/>
              </a:rPr>
              <a:t>https://github.com/ValluruSowmya/testrep/blob/main/spacex.ipynb</a:t>
            </a:r>
            <a:endParaRPr sz="1400"/>
          </a:p>
          <a:p>
            <a:pPr indent="0" lvl="0" marL="12700" rtl="0" algn="l">
              <a:lnSpc>
                <a:spcPct val="113928"/>
              </a:lnSpc>
              <a:spcBef>
                <a:spcPts val="850"/>
              </a:spcBef>
              <a:spcAft>
                <a:spcPts val="0"/>
              </a:spcAft>
              <a:buNone/>
            </a:pPr>
            <a:r>
              <a:t/>
            </a:r>
            <a:endParaRPr sz="1400"/>
          </a:p>
        </p:txBody>
      </p:sp>
      <p:sp>
        <p:nvSpPr>
          <p:cNvPr id="139" name="Google Shape;139;p1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Wrangling</a:t>
            </a:r>
            <a:endParaRPr/>
          </a:p>
        </p:txBody>
      </p:sp>
      <p:sp>
        <p:nvSpPr>
          <p:cNvPr id="140" name="Google Shape;140;p16"/>
          <p:cNvSpPr txBox="1"/>
          <p:nvPr/>
        </p:nvSpPr>
        <p:spPr>
          <a:xfrm>
            <a:off x="7206488" y="1351280"/>
            <a:ext cx="322580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Data Wrangling</a:t>
            </a:r>
            <a:endParaRPr sz="2000">
              <a:latin typeface="Arial"/>
              <a:ea typeface="Arial"/>
              <a:cs typeface="Arial"/>
              <a:sym typeface="Arial"/>
            </a:endParaRPr>
          </a:p>
        </p:txBody>
      </p:sp>
      <p:sp>
        <p:nvSpPr>
          <p:cNvPr id="141" name="Google Shape;141;p16"/>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 name="Google Shape;142;p16"/>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213359" lvl="0" marL="367030" marR="144780" rtl="0" algn="l">
              <a:lnSpc>
                <a:spcPct val="109375"/>
              </a:lnSpc>
              <a:spcBef>
                <a:spcPts val="0"/>
              </a:spcBef>
              <a:spcAft>
                <a:spcPts val="0"/>
              </a:spcAft>
              <a:buNone/>
            </a:pPr>
            <a:r>
              <a:rPr lang="en-US" sz="1600">
                <a:solidFill>
                  <a:srgbClr val="FFFFFF"/>
                </a:solidFill>
                <a:latin typeface="Carlito"/>
                <a:ea typeface="Carlito"/>
                <a:cs typeface="Carlito"/>
                <a:sym typeface="Carlito"/>
              </a:rPr>
              <a:t>Load .csv data from earlier section</a:t>
            </a:r>
            <a:endParaRPr sz="1600">
              <a:latin typeface="Carlito"/>
              <a:ea typeface="Carlito"/>
              <a:cs typeface="Carlito"/>
              <a:sym typeface="Carlito"/>
            </a:endParaRPr>
          </a:p>
        </p:txBody>
      </p:sp>
      <p:sp>
        <p:nvSpPr>
          <p:cNvPr id="143" name="Google Shape;143;p16"/>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 name="Google Shape;144;p16"/>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160020" marR="151130" rtl="0" algn="ctr">
              <a:lnSpc>
                <a:spcPct val="91600"/>
              </a:lnSpc>
              <a:spcBef>
                <a:spcPts val="0"/>
              </a:spcBef>
              <a:spcAft>
                <a:spcPts val="0"/>
              </a:spcAft>
              <a:buNone/>
            </a:pPr>
            <a:r>
              <a:rPr lang="en-US" sz="1600">
                <a:solidFill>
                  <a:srgbClr val="FFFFFF"/>
                </a:solidFill>
                <a:latin typeface="Carlito"/>
                <a:ea typeface="Carlito"/>
                <a:cs typeface="Carlito"/>
                <a:sym typeface="Carlito"/>
              </a:rPr>
              <a:t>Find the number of launches at each site</a:t>
            </a:r>
            <a:endParaRPr sz="1600">
              <a:latin typeface="Carlito"/>
              <a:ea typeface="Carlito"/>
              <a:cs typeface="Carlito"/>
              <a:sym typeface="Carlito"/>
            </a:endParaRPr>
          </a:p>
        </p:txBody>
      </p:sp>
      <p:sp>
        <p:nvSpPr>
          <p:cNvPr id="145" name="Google Shape;145;p16"/>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 name="Google Shape;146;p16"/>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8575">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62864" lvl="0" marL="222250" marR="151130" rtl="0" algn="l">
              <a:lnSpc>
                <a:spcPct val="109375"/>
              </a:lnSpc>
              <a:spcBef>
                <a:spcPts val="0"/>
              </a:spcBef>
              <a:spcAft>
                <a:spcPts val="0"/>
              </a:spcAft>
              <a:buNone/>
            </a:pPr>
            <a:r>
              <a:rPr lang="en-US" sz="1600">
                <a:solidFill>
                  <a:srgbClr val="FFFFFF"/>
                </a:solidFill>
                <a:latin typeface="Carlito"/>
                <a:ea typeface="Carlito"/>
                <a:cs typeface="Carlito"/>
                <a:sym typeface="Carlito"/>
              </a:rPr>
              <a:t>Find the number of each type of orbit</a:t>
            </a:r>
            <a:endParaRPr sz="1600">
              <a:latin typeface="Carlito"/>
              <a:ea typeface="Carlito"/>
              <a:cs typeface="Carlito"/>
              <a:sym typeface="Carlito"/>
            </a:endParaRPr>
          </a:p>
        </p:txBody>
      </p:sp>
      <p:sp>
        <p:nvSpPr>
          <p:cNvPr id="147" name="Google Shape;147;p16"/>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 name="Google Shape;148;p16"/>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60020" marR="151130" rtl="0" algn="ctr">
              <a:lnSpc>
                <a:spcPct val="91600"/>
              </a:lnSpc>
              <a:spcBef>
                <a:spcPts val="0"/>
              </a:spcBef>
              <a:spcAft>
                <a:spcPts val="0"/>
              </a:spcAft>
              <a:buNone/>
            </a:pPr>
            <a:r>
              <a:rPr lang="en-US" sz="1600">
                <a:solidFill>
                  <a:srgbClr val="FFFFFF"/>
                </a:solidFill>
                <a:latin typeface="Carlito"/>
                <a:ea typeface="Carlito"/>
                <a:cs typeface="Carlito"/>
                <a:sym typeface="Carlito"/>
              </a:rPr>
              <a:t>Find the number of each type of mission outcome</a:t>
            </a:r>
            <a:endParaRPr sz="1600">
              <a:latin typeface="Carlito"/>
              <a:ea typeface="Carlito"/>
              <a:cs typeface="Carlito"/>
              <a:sym typeface="Carlito"/>
            </a:endParaRPr>
          </a:p>
        </p:txBody>
      </p:sp>
      <p:sp>
        <p:nvSpPr>
          <p:cNvPr id="149" name="Google Shape;149;p16"/>
          <p:cNvSpPr/>
          <p:nvPr/>
        </p:nvSpPr>
        <p:spPr>
          <a:xfrm>
            <a:off x="8598407" y="5494146"/>
            <a:ext cx="408940" cy="103505"/>
          </a:xfrm>
          <a:custGeom>
            <a:rect b="b" l="l" r="r" t="t"/>
            <a:pathLst>
              <a:path extrusionOk="0" h="103504" w="408940">
                <a:moveTo>
                  <a:pt x="383703" y="51688"/>
                </a:moveTo>
                <a:lnTo>
                  <a:pt x="313817" y="92455"/>
                </a:lnTo>
                <a:lnTo>
                  <a:pt x="312800" y="96304"/>
                </a:lnTo>
                <a:lnTo>
                  <a:pt x="316357" y="102361"/>
                </a:lnTo>
                <a:lnTo>
                  <a:pt x="320167" y="103390"/>
                </a:lnTo>
                <a:lnTo>
                  <a:pt x="397925" y="58038"/>
                </a:lnTo>
                <a:lnTo>
                  <a:pt x="396240" y="58038"/>
                </a:lnTo>
                <a:lnTo>
                  <a:pt x="396240" y="57149"/>
                </a:lnTo>
                <a:lnTo>
                  <a:pt x="393065" y="57149"/>
                </a:lnTo>
                <a:lnTo>
                  <a:pt x="383703" y="51688"/>
                </a:lnTo>
                <a:close/>
              </a:path>
              <a:path extrusionOk="0" h="103504" w="408940">
                <a:moveTo>
                  <a:pt x="372817" y="45338"/>
                </a:moveTo>
                <a:lnTo>
                  <a:pt x="0" y="45338"/>
                </a:lnTo>
                <a:lnTo>
                  <a:pt x="0" y="58038"/>
                </a:lnTo>
                <a:lnTo>
                  <a:pt x="372817" y="58038"/>
                </a:lnTo>
                <a:lnTo>
                  <a:pt x="383703" y="51688"/>
                </a:lnTo>
                <a:lnTo>
                  <a:pt x="372817" y="45338"/>
                </a:lnTo>
                <a:close/>
              </a:path>
              <a:path extrusionOk="0" h="103504" w="408940">
                <a:moveTo>
                  <a:pt x="397922" y="45338"/>
                </a:moveTo>
                <a:lnTo>
                  <a:pt x="396240" y="45338"/>
                </a:lnTo>
                <a:lnTo>
                  <a:pt x="396240" y="58038"/>
                </a:lnTo>
                <a:lnTo>
                  <a:pt x="397925" y="58038"/>
                </a:lnTo>
                <a:lnTo>
                  <a:pt x="408813" y="51688"/>
                </a:lnTo>
                <a:lnTo>
                  <a:pt x="397922" y="45338"/>
                </a:lnTo>
                <a:close/>
              </a:path>
              <a:path extrusionOk="0" h="103504" w="408940">
                <a:moveTo>
                  <a:pt x="393065" y="46227"/>
                </a:moveTo>
                <a:lnTo>
                  <a:pt x="383703" y="51688"/>
                </a:lnTo>
                <a:lnTo>
                  <a:pt x="393065" y="57149"/>
                </a:lnTo>
                <a:lnTo>
                  <a:pt x="393065" y="46227"/>
                </a:lnTo>
                <a:close/>
              </a:path>
              <a:path extrusionOk="0" h="103504" w="408940">
                <a:moveTo>
                  <a:pt x="396240" y="46227"/>
                </a:moveTo>
                <a:lnTo>
                  <a:pt x="393065" y="46227"/>
                </a:lnTo>
                <a:lnTo>
                  <a:pt x="393065" y="57149"/>
                </a:lnTo>
                <a:lnTo>
                  <a:pt x="396240" y="57149"/>
                </a:lnTo>
                <a:lnTo>
                  <a:pt x="396240" y="46227"/>
                </a:lnTo>
                <a:close/>
              </a:path>
              <a:path extrusionOk="0" h="103504" w="408940">
                <a:moveTo>
                  <a:pt x="320167" y="0"/>
                </a:moveTo>
                <a:lnTo>
                  <a:pt x="316357" y="1015"/>
                </a:lnTo>
                <a:lnTo>
                  <a:pt x="312800" y="7111"/>
                </a:lnTo>
                <a:lnTo>
                  <a:pt x="313817" y="10921"/>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 name="Google Shape;150;p16"/>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5425">
            <a:spAutoFit/>
          </a:bodyPr>
          <a:lstStyle/>
          <a:p>
            <a:pPr indent="0" lvl="0" marL="139700" marR="130175" rtl="0" algn="ctr">
              <a:lnSpc>
                <a:spcPct val="91600"/>
              </a:lnSpc>
              <a:spcBef>
                <a:spcPts val="0"/>
              </a:spcBef>
              <a:spcAft>
                <a:spcPts val="0"/>
              </a:spcAft>
              <a:buNone/>
            </a:pPr>
            <a:r>
              <a:rPr lang="en-US" sz="1600">
                <a:solidFill>
                  <a:srgbClr val="FFFFFF"/>
                </a:solidFill>
                <a:latin typeface="Carlito"/>
                <a:ea typeface="Carlito"/>
                <a:cs typeface="Carlito"/>
                <a:sym typeface="Carlito"/>
              </a:rPr>
              <a:t>Create a DataFrame column from the outcome data</a:t>
            </a:r>
            <a:endParaRPr sz="1600">
              <a:latin typeface="Carlito"/>
              <a:ea typeface="Carlito"/>
              <a:cs typeface="Carlito"/>
              <a:sym typeface="Carlito"/>
            </a:endParaRPr>
          </a:p>
        </p:txBody>
      </p:sp>
      <p:sp>
        <p:nvSpPr>
          <p:cNvPr id="151" name="Google Shape;151;p16"/>
          <p:cNvSpPr txBox="1"/>
          <p:nvPr/>
        </p:nvSpPr>
        <p:spPr>
          <a:xfrm>
            <a:off x="9040368"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94615" lvl="0" marL="246379" marR="145415" rtl="0" algn="l">
              <a:lnSpc>
                <a:spcPct val="109375"/>
              </a:lnSpc>
              <a:spcBef>
                <a:spcPts val="5"/>
              </a:spcBef>
              <a:spcAft>
                <a:spcPts val="0"/>
              </a:spcAft>
              <a:buNone/>
            </a:pPr>
            <a:r>
              <a:rPr lang="en-US" sz="1600">
                <a:solidFill>
                  <a:srgbClr val="FFFFFF"/>
                </a:solidFill>
                <a:latin typeface="Carlito"/>
                <a:ea typeface="Carlito"/>
                <a:cs typeface="Carlito"/>
                <a:sym typeface="Carlito"/>
              </a:rPr>
              <a:t>Compile everything into a DataFrame</a:t>
            </a:r>
            <a:endParaRPr sz="1600">
              <a:latin typeface="Carlito"/>
              <a:ea typeface="Carlito"/>
              <a:cs typeface="Carlito"/>
              <a:sym typeface="Carlito"/>
            </a:endParaRPr>
          </a:p>
        </p:txBody>
      </p:sp>
      <p:sp>
        <p:nvSpPr>
          <p:cNvPr id="152" name="Google Shape;152;p16"/>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3" name="Google Shape;153;p1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nvSpPr>
        <p:spPr>
          <a:xfrm>
            <a:off x="798982" y="1415287"/>
            <a:ext cx="10567800" cy="59970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charts were created to look at Launch Site trends</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Launch Site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Flight Number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Launch Site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Payload</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charts were created to look at Orbit Type trends</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600"/>
              <a:buFont typeface="Arial"/>
              <a:buChar char="•"/>
            </a:pPr>
            <a:r>
              <a:rPr lang="en-US" sz="1600">
                <a:solidFill>
                  <a:srgbClr val="292929"/>
                </a:solidFill>
                <a:latin typeface="Arial"/>
                <a:ea typeface="Arial"/>
                <a:cs typeface="Arial"/>
                <a:sym typeface="Arial"/>
              </a:rPr>
              <a:t>Bar chart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with </a:t>
            </a:r>
            <a:r>
              <a:rPr b="1" lang="en-US" sz="1600">
                <a:solidFill>
                  <a:srgbClr val="0A48CA"/>
                </a:solidFill>
                <a:latin typeface="Arial"/>
                <a:ea typeface="Arial"/>
                <a:cs typeface="Arial"/>
                <a:sym typeface="Arial"/>
              </a:rPr>
              <a:t>Orbit Type</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Orbit Type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Flight Number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600"/>
              <a:buFont typeface="Arial"/>
              <a:buChar char="•"/>
            </a:pPr>
            <a:r>
              <a:rPr lang="en-US" sz="1600">
                <a:solidFill>
                  <a:srgbClr val="292929"/>
                </a:solidFill>
                <a:latin typeface="Arial"/>
                <a:ea typeface="Arial"/>
                <a:cs typeface="Arial"/>
                <a:sym typeface="Arial"/>
              </a:rPr>
              <a:t>Scatterplot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relationship split by </a:t>
            </a:r>
            <a:r>
              <a:rPr b="1" lang="en-US" sz="1600">
                <a:solidFill>
                  <a:srgbClr val="0A48CA"/>
                </a:solidFill>
                <a:latin typeface="Arial"/>
                <a:ea typeface="Arial"/>
                <a:cs typeface="Arial"/>
                <a:sym typeface="Arial"/>
              </a:rPr>
              <a:t>Orbit Type </a:t>
            </a:r>
            <a:r>
              <a:rPr lang="en-US" sz="1600">
                <a:solidFill>
                  <a:srgbClr val="292929"/>
                </a:solidFill>
                <a:latin typeface="Arial"/>
                <a:ea typeface="Arial"/>
                <a:cs typeface="Arial"/>
                <a:sym typeface="Arial"/>
              </a:rPr>
              <a:t>and </a:t>
            </a:r>
            <a:r>
              <a:rPr b="1" lang="en-US" sz="1600">
                <a:solidFill>
                  <a:srgbClr val="0A48CA"/>
                </a:solidFill>
                <a:latin typeface="Arial"/>
                <a:ea typeface="Arial"/>
                <a:cs typeface="Arial"/>
                <a:sym typeface="Arial"/>
              </a:rPr>
              <a:t>Payload</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chart was created to look at trends based on time</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Line plot to see </a:t>
            </a:r>
            <a:r>
              <a:rPr b="1" lang="en-US" sz="1600">
                <a:solidFill>
                  <a:srgbClr val="0A48CA"/>
                </a:solidFill>
                <a:latin typeface="Arial"/>
                <a:ea typeface="Arial"/>
                <a:cs typeface="Arial"/>
                <a:sym typeface="Arial"/>
              </a:rPr>
              <a:t>mission outcome </a:t>
            </a:r>
            <a:r>
              <a:rPr lang="en-US" sz="1600">
                <a:solidFill>
                  <a:srgbClr val="292929"/>
                </a:solidFill>
                <a:latin typeface="Arial"/>
                <a:ea typeface="Arial"/>
                <a:cs typeface="Arial"/>
                <a:sym typeface="Arial"/>
              </a:rPr>
              <a:t>trend by </a:t>
            </a:r>
            <a:r>
              <a:rPr b="1" lang="en-US" sz="1600">
                <a:solidFill>
                  <a:srgbClr val="0A48CA"/>
                </a:solidFill>
                <a:latin typeface="Arial"/>
                <a:ea typeface="Arial"/>
                <a:cs typeface="Arial"/>
                <a:sym typeface="Arial"/>
              </a:rPr>
              <a:t>year</a:t>
            </a:r>
            <a:r>
              <a:rPr lang="en-US" sz="1600">
                <a:solidFill>
                  <a:srgbClr val="292929"/>
                </a:solidFill>
                <a:latin typeface="Arial"/>
                <a:ea typeface="Arial"/>
                <a:cs typeface="Arial"/>
                <a:sym typeface="Arial"/>
              </a:rPr>
              <a:t>.</a:t>
            </a:r>
            <a:endParaRPr sz="1600">
              <a:latin typeface="Arial"/>
              <a:ea typeface="Arial"/>
              <a:cs typeface="Arial"/>
              <a:sym typeface="Arial"/>
            </a:endParaRPr>
          </a:p>
          <a:p>
            <a:pPr indent="-227965" lvl="0" marL="240665" rtl="0" algn="l">
              <a:lnSpc>
                <a:spcPct val="100000"/>
              </a:lnSpc>
              <a:spcBef>
                <a:spcPts val="1380"/>
              </a:spcBef>
              <a:spcAft>
                <a:spcPts val="0"/>
              </a:spcAft>
              <a:buSzPts val="2200"/>
              <a:buFont typeface="Arial"/>
              <a:buChar char="•"/>
            </a:pPr>
            <a:r>
              <a:rPr lang="en-US" sz="2200">
                <a:latin typeface="Arial"/>
                <a:ea typeface="Arial"/>
                <a:cs typeface="Arial"/>
                <a:sym typeface="Arial"/>
              </a:rPr>
              <a:t>GitHub URL (EDA with Data V</a:t>
            </a:r>
            <a:r>
              <a:rPr lang="en-US" sz="2200">
                <a:latin typeface="Arial"/>
                <a:ea typeface="Arial"/>
                <a:cs typeface="Arial"/>
                <a:sym typeface="Arial"/>
              </a:rPr>
              <a:t>isualization):https://github.com/ValluruSowmya/testrep/blob/main/spacex.ipynb</a:t>
            </a:r>
            <a:endParaRPr sz="2200"/>
          </a:p>
          <a:p>
            <a:pPr indent="0" lvl="0" marL="457200" rtl="0" algn="l">
              <a:lnSpc>
                <a:spcPct val="100000"/>
              </a:lnSpc>
              <a:spcBef>
                <a:spcPts val="1380"/>
              </a:spcBef>
              <a:spcAft>
                <a:spcPts val="0"/>
              </a:spcAft>
              <a:buNone/>
            </a:pPr>
            <a:r>
              <a:t/>
            </a:r>
            <a:endParaRPr sz="2200"/>
          </a:p>
          <a:p>
            <a:pPr indent="0" lvl="0" marL="10356850" rtl="0" algn="l">
              <a:lnSpc>
                <a:spcPct val="108125"/>
              </a:lnSpc>
              <a:spcBef>
                <a:spcPts val="0"/>
              </a:spcBef>
              <a:spcAft>
                <a:spcPts val="0"/>
              </a:spcAft>
              <a:buNone/>
            </a:pPr>
            <a:r>
              <a:t/>
            </a:r>
            <a:endParaRPr/>
          </a:p>
          <a:p>
            <a:pPr indent="0" lvl="0" marL="10356850" rtl="0" algn="l">
              <a:lnSpc>
                <a:spcPct val="108125"/>
              </a:lnSpc>
              <a:spcBef>
                <a:spcPts val="0"/>
              </a:spcBef>
              <a:spcAft>
                <a:spcPts val="0"/>
              </a:spcAft>
              <a:buNone/>
            </a:pPr>
            <a:r>
              <a:t/>
            </a:r>
            <a:endParaRPr/>
          </a:p>
          <a:p>
            <a:pPr indent="0" lvl="0" marL="10356850" rtl="0" algn="l">
              <a:lnSpc>
                <a:spcPct val="108125"/>
              </a:lnSpc>
              <a:spcBef>
                <a:spcPts val="0"/>
              </a:spcBef>
              <a:spcAft>
                <a:spcPts val="0"/>
              </a:spcAft>
              <a:buNone/>
            </a:pPr>
            <a:r>
              <a:t/>
            </a:r>
            <a:endParaRPr/>
          </a:p>
        </p:txBody>
      </p:sp>
      <p:sp>
        <p:nvSpPr>
          <p:cNvPr id="159" name="Google Shape;159;p1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EDA with Data Visualization</a:t>
            </a:r>
            <a:endParaRPr/>
          </a:p>
        </p:txBody>
      </p:sp>
      <p:sp>
        <p:nvSpPr>
          <p:cNvPr id="160" name="Google Shape;160;p17"/>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nvSpPr>
        <p:spPr>
          <a:xfrm>
            <a:off x="848982" y="1461763"/>
            <a:ext cx="9187200" cy="4302900"/>
          </a:xfrm>
          <a:prstGeom prst="rect">
            <a:avLst/>
          </a:prstGeom>
          <a:noFill/>
          <a:ln>
            <a:noFill/>
          </a:ln>
        </p:spPr>
        <p:txBody>
          <a:bodyPr anchorCtr="0" anchor="t" bIns="0" lIns="0" spcFirstLastPara="1" rIns="0" wrap="square" tIns="12700">
            <a:spAutoFit/>
          </a:bodyPr>
          <a:lstStyle/>
          <a:p>
            <a:pPr indent="-227329" lvl="0" marL="240029" rtl="0" algn="l">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Queries were written to extract information about:</a:t>
            </a:r>
            <a:endParaRPr sz="24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800"/>
              <a:buFont typeface="Arial"/>
              <a:buChar char="•"/>
            </a:pPr>
            <a:r>
              <a:rPr lang="en-US" sz="1800">
                <a:solidFill>
                  <a:srgbClr val="292929"/>
                </a:solidFill>
                <a:latin typeface="Arial"/>
                <a:ea typeface="Arial"/>
                <a:cs typeface="Arial"/>
                <a:sym typeface="Arial"/>
              </a:rPr>
              <a:t>Launch sites</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Payload masses</a:t>
            </a:r>
            <a:endParaRPr sz="1800">
              <a:latin typeface="Arial"/>
              <a:ea typeface="Arial"/>
              <a:cs typeface="Arial"/>
              <a:sym typeface="Arial"/>
            </a:endParaRPr>
          </a:p>
          <a:p>
            <a:pPr indent="-227965" lvl="1" marL="697865"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Dates</a:t>
            </a:r>
            <a:endParaRPr sz="18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Booster types</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Mission outcomes</a:t>
            </a:r>
            <a:endParaRPr sz="1800">
              <a:latin typeface="Arial"/>
              <a:ea typeface="Arial"/>
              <a:cs typeface="Arial"/>
              <a:sym typeface="Arial"/>
            </a:endParaRPr>
          </a:p>
          <a:p>
            <a:pPr indent="0" lvl="1" marL="0" rtl="0" algn="l">
              <a:lnSpc>
                <a:spcPct val="100000"/>
              </a:lnSpc>
              <a:spcBef>
                <a:spcPts val="0"/>
              </a:spcBef>
              <a:spcAft>
                <a:spcPts val="0"/>
              </a:spcAft>
              <a:buClr>
                <a:srgbClr val="292929"/>
              </a:buClr>
              <a:buSzPts val="1800"/>
              <a:buFont typeface="Arial"/>
              <a:buNone/>
            </a:pPr>
            <a:r>
              <a:t/>
            </a:r>
            <a:endParaRPr sz="1800">
              <a:latin typeface="Arial"/>
              <a:ea typeface="Arial"/>
              <a:cs typeface="Arial"/>
              <a:sym typeface="Arial"/>
            </a:endParaRPr>
          </a:p>
          <a:p>
            <a:pPr indent="0" lvl="1" marL="0" rtl="0" algn="l">
              <a:lnSpc>
                <a:spcPct val="100000"/>
              </a:lnSpc>
              <a:spcBef>
                <a:spcPts val="815"/>
              </a:spcBef>
              <a:spcAft>
                <a:spcPts val="0"/>
              </a:spcAft>
              <a:buClr>
                <a:srgbClr val="292929"/>
              </a:buClr>
              <a:buSzPts val="1800"/>
              <a:buFont typeface="Arial"/>
              <a:buNone/>
            </a:pPr>
            <a:r>
              <a:t/>
            </a:r>
            <a:endParaRPr sz="1800">
              <a:latin typeface="Arial"/>
              <a:ea typeface="Arial"/>
              <a:cs typeface="Arial"/>
              <a:sym typeface="Arial"/>
            </a:endParaRPr>
          </a:p>
          <a:p>
            <a:pPr indent="-227965" lvl="0" marL="240665" rtl="0" algn="l">
              <a:lnSpc>
                <a:spcPct val="100000"/>
              </a:lnSpc>
              <a:spcBef>
                <a:spcPts val="0"/>
              </a:spcBef>
              <a:spcAft>
                <a:spcPts val="0"/>
              </a:spcAft>
              <a:buSzPts val="2200"/>
              <a:buFont typeface="Arial"/>
              <a:buChar char="•"/>
            </a:pPr>
            <a:r>
              <a:rPr lang="en-US" sz="2200">
                <a:latin typeface="Arial"/>
                <a:ea typeface="Arial"/>
                <a:cs typeface="Arial"/>
                <a:sym typeface="Arial"/>
              </a:rPr>
              <a:t>GitHub URL (EDA with SQL):</a:t>
            </a:r>
            <a:endParaRPr sz="2200">
              <a:latin typeface="Arial"/>
              <a:ea typeface="Arial"/>
              <a:cs typeface="Arial"/>
              <a:sym typeface="Arial"/>
            </a:endParaRPr>
          </a:p>
          <a:p>
            <a:pPr indent="0" lvl="0" marL="12700" rtl="0" algn="l">
              <a:lnSpc>
                <a:spcPct val="100000"/>
              </a:lnSpc>
              <a:spcBef>
                <a:spcPts val="810"/>
              </a:spcBef>
              <a:spcAft>
                <a:spcPts val="0"/>
              </a:spcAft>
              <a:buNone/>
            </a:pPr>
            <a:r>
              <a:rPr lang="en-US" u="sng">
                <a:solidFill>
                  <a:schemeClr val="hlink"/>
                </a:solidFill>
                <a:hlinkClick r:id="rId3"/>
              </a:rPr>
              <a:t>https://github.com/ValluruSowmya/testrep/blob/main/spacex.ipynb</a:t>
            </a:r>
            <a:endParaRPr/>
          </a:p>
          <a:p>
            <a:pPr indent="0" lvl="0" marL="12700" rtl="0" algn="l">
              <a:lnSpc>
                <a:spcPct val="100000"/>
              </a:lnSpc>
              <a:spcBef>
                <a:spcPts val="810"/>
              </a:spcBef>
              <a:spcAft>
                <a:spcPts val="0"/>
              </a:spcAft>
              <a:buNone/>
            </a:pPr>
            <a:r>
              <a:t/>
            </a:r>
            <a:endParaRPr/>
          </a:p>
        </p:txBody>
      </p:sp>
      <p:sp>
        <p:nvSpPr>
          <p:cNvPr id="166" name="Google Shape;166;p18"/>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EDA with SQL</a:t>
            </a:r>
            <a:endParaRPr/>
          </a:p>
        </p:txBody>
      </p:sp>
      <p:sp>
        <p:nvSpPr>
          <p:cNvPr id="167" name="Google Shape;167;p18"/>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8" name="Google Shape;168;p1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nvSpPr>
        <p:spPr>
          <a:xfrm>
            <a:off x="798982" y="1429334"/>
            <a:ext cx="10577100" cy="46227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a:t>
            </a:r>
            <a:endParaRPr sz="2200">
              <a:latin typeface="Arial"/>
              <a:ea typeface="Arial"/>
              <a:cs typeface="Arial"/>
              <a:sym typeface="Arial"/>
            </a:endParaRPr>
          </a:p>
          <a:p>
            <a:pPr indent="0" lvl="0" marL="241300" rtl="0" algn="l">
              <a:lnSpc>
                <a:spcPct val="100000"/>
              </a:lnSpc>
              <a:spcBef>
                <a:spcPts val="5"/>
              </a:spcBef>
              <a:spcAft>
                <a:spcPts val="0"/>
              </a:spcAft>
              <a:buNone/>
            </a:pPr>
            <a:r>
              <a:rPr lang="en-US" sz="2200">
                <a:solidFill>
                  <a:srgbClr val="292929"/>
                </a:solidFill>
                <a:latin typeface="Arial"/>
                <a:ea typeface="Arial"/>
                <a:cs typeface="Arial"/>
                <a:sym typeface="Arial"/>
              </a:rPr>
              <a:t>added to a folium map</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Markers were added for launch sites and for the NASA Johnson Space Center</a:t>
            </a:r>
            <a:endParaRPr sz="1800">
              <a:latin typeface="Arial"/>
              <a:ea typeface="Arial"/>
              <a:cs typeface="Arial"/>
              <a:sym typeface="Arial"/>
            </a:endParaRPr>
          </a:p>
          <a:p>
            <a:pPr indent="-227965" lvl="1" marL="697865" rtl="0" algn="l">
              <a:lnSpc>
                <a:spcPct val="100000"/>
              </a:lnSpc>
              <a:spcBef>
                <a:spcPts val="1390"/>
              </a:spcBef>
              <a:spcAft>
                <a:spcPts val="0"/>
              </a:spcAft>
              <a:buClr>
                <a:srgbClr val="292929"/>
              </a:buClr>
              <a:buSzPts val="1800"/>
              <a:buFont typeface="Arial"/>
              <a:buChar char="•"/>
            </a:pPr>
            <a:r>
              <a:rPr lang="en-US" sz="1800">
                <a:solidFill>
                  <a:srgbClr val="292929"/>
                </a:solidFill>
                <a:latin typeface="Arial"/>
                <a:ea typeface="Arial"/>
                <a:cs typeface="Arial"/>
                <a:sym typeface="Arial"/>
              </a:rPr>
              <a:t>Circles were added for the launch sites.</a:t>
            </a:r>
            <a:endParaRPr sz="1800">
              <a:latin typeface="Arial"/>
              <a:ea typeface="Arial"/>
              <a:cs typeface="Arial"/>
              <a:sym typeface="Arial"/>
            </a:endParaRPr>
          </a:p>
          <a:p>
            <a:pPr indent="-227965" lvl="1" marL="697865" rtl="0" algn="l">
              <a:lnSpc>
                <a:spcPct val="100000"/>
              </a:lnSpc>
              <a:spcBef>
                <a:spcPts val="1410"/>
              </a:spcBef>
              <a:spcAft>
                <a:spcPts val="0"/>
              </a:spcAft>
              <a:buClr>
                <a:srgbClr val="292929"/>
              </a:buClr>
              <a:buSzPts val="1800"/>
              <a:buFont typeface="Arial"/>
              <a:buChar char="•"/>
            </a:pPr>
            <a:r>
              <a:rPr lang="en-US" sz="1800">
                <a:solidFill>
                  <a:srgbClr val="292929"/>
                </a:solidFill>
                <a:latin typeface="Arial"/>
                <a:ea typeface="Arial"/>
                <a:cs typeface="Arial"/>
                <a:sym typeface="Arial"/>
              </a:rPr>
              <a:t>Lines were added to show the distance to the nearby features:</a:t>
            </a:r>
            <a:endParaRPr sz="1800">
              <a:latin typeface="Arial"/>
              <a:ea typeface="Arial"/>
              <a:cs typeface="Arial"/>
              <a:sym typeface="Arial"/>
            </a:endParaRPr>
          </a:p>
          <a:p>
            <a:pPr indent="-228600" lvl="2" marL="1155065" rtl="0" algn="l">
              <a:lnSpc>
                <a:spcPct val="100000"/>
              </a:lnSpc>
              <a:spcBef>
                <a:spcPts val="1405"/>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coastline</a:t>
            </a:r>
            <a:endParaRPr sz="1400">
              <a:latin typeface="Arial"/>
              <a:ea typeface="Arial"/>
              <a:cs typeface="Arial"/>
              <a:sym typeface="Arial"/>
            </a:endParaRPr>
          </a:p>
          <a:p>
            <a:pPr indent="-228600" lvl="2" marL="1155065" rtl="0" algn="l">
              <a:lnSpc>
                <a:spcPct val="100000"/>
              </a:lnSpc>
              <a:spcBef>
                <a:spcPts val="1405"/>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rail line</a:t>
            </a:r>
            <a:endParaRPr sz="1400">
              <a:latin typeface="Arial"/>
              <a:ea typeface="Arial"/>
              <a:cs typeface="Arial"/>
              <a:sym typeface="Arial"/>
            </a:endParaRPr>
          </a:p>
          <a:p>
            <a:pPr indent="-228600" lvl="2" marL="1155065" rtl="0" algn="l">
              <a:lnSpc>
                <a:spcPct val="100000"/>
              </a:lnSpc>
              <a:spcBef>
                <a:spcPts val="1390"/>
              </a:spcBef>
              <a:spcAft>
                <a:spcPts val="0"/>
              </a:spcAft>
              <a:buClr>
                <a:srgbClr val="292929"/>
              </a:buClr>
              <a:buSzPts val="1400"/>
              <a:buFont typeface="Arial"/>
              <a:buChar char="•"/>
            </a:pPr>
            <a:r>
              <a:rPr lang="en-US" sz="1400">
                <a:solidFill>
                  <a:srgbClr val="292929"/>
                </a:solidFill>
                <a:latin typeface="Arial"/>
                <a:ea typeface="Arial"/>
                <a:cs typeface="Arial"/>
                <a:sym typeface="Arial"/>
              </a:rPr>
              <a:t>Distance from CCAFS LC-40 to the perimeter road</a:t>
            </a:r>
            <a:endParaRPr sz="1400">
              <a:latin typeface="Arial"/>
              <a:ea typeface="Arial"/>
              <a:cs typeface="Arial"/>
              <a:sym typeface="Arial"/>
            </a:endParaRPr>
          </a:p>
          <a:p>
            <a:pPr indent="-227329" lvl="0" marL="240029" rtl="0" algn="l">
              <a:lnSpc>
                <a:spcPct val="100000"/>
              </a:lnSpc>
              <a:spcBef>
                <a:spcPts val="1380"/>
              </a:spcBef>
              <a:spcAft>
                <a:spcPts val="0"/>
              </a:spcAft>
              <a:buSzPts val="2400"/>
              <a:buFont typeface="Arial"/>
              <a:buChar char="•"/>
            </a:pPr>
            <a:r>
              <a:rPr lang="en-US" sz="2400">
                <a:latin typeface="Arial"/>
                <a:ea typeface="Arial"/>
                <a:cs typeface="Arial"/>
                <a:sym typeface="Arial"/>
              </a:rPr>
              <a:t>GitHub URL (Folium Maps):</a:t>
            </a:r>
            <a:endParaRPr sz="2400">
              <a:latin typeface="Arial"/>
              <a:ea typeface="Arial"/>
              <a:cs typeface="Arial"/>
              <a:sym typeface="Arial"/>
            </a:endParaRPr>
          </a:p>
          <a:p>
            <a:pPr indent="0" lvl="0" marL="12700" marR="5080" rtl="0" algn="l">
              <a:lnSpc>
                <a:spcPct val="100000"/>
              </a:lnSpc>
              <a:spcBef>
                <a:spcPts val="1430"/>
              </a:spcBef>
              <a:spcAft>
                <a:spcPts val="0"/>
              </a:spcAft>
              <a:buNone/>
            </a:pPr>
            <a:r>
              <a:rPr lang="en-US" sz="1500" u="sng">
                <a:solidFill>
                  <a:schemeClr val="hlink"/>
                </a:solidFill>
                <a:hlinkClick r:id="rId3"/>
              </a:rPr>
              <a:t>https://github.com/ValluruSowmya/testrep/blob/main/spacex.ipynb</a:t>
            </a:r>
            <a:endParaRPr sz="1500"/>
          </a:p>
          <a:p>
            <a:pPr indent="0" lvl="0" marL="12700" marR="5080" rtl="0" algn="l">
              <a:lnSpc>
                <a:spcPct val="100000"/>
              </a:lnSpc>
              <a:spcBef>
                <a:spcPts val="1430"/>
              </a:spcBef>
              <a:spcAft>
                <a:spcPts val="0"/>
              </a:spcAft>
              <a:buNone/>
            </a:pPr>
            <a:r>
              <a:t/>
            </a:r>
            <a:endParaRPr sz="1500"/>
          </a:p>
        </p:txBody>
      </p:sp>
      <p:sp>
        <p:nvSpPr>
          <p:cNvPr id="174" name="Google Shape;174;p19"/>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AC46"/>
                </a:solidFill>
              </a:rPr>
              <a:t>Build an Interactive Map with Folium</a:t>
            </a:r>
            <a:endParaRPr/>
          </a:p>
        </p:txBody>
      </p:sp>
      <p:sp>
        <p:nvSpPr>
          <p:cNvPr id="175" name="Google Shape;175;p19"/>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AC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 name="Google Shape;176;p1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nvSpPr>
        <p:spPr>
          <a:xfrm>
            <a:off x="798982" y="1415287"/>
            <a:ext cx="10287600" cy="48024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input dropdown is used to select one or all launch sites for the pie chart and</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scatterplot.</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pie chart displays one of two things:</a:t>
            </a:r>
            <a:endParaRPr sz="2200">
              <a:latin typeface="Arial"/>
              <a:ea typeface="Arial"/>
              <a:cs typeface="Arial"/>
              <a:sym typeface="Arial"/>
            </a:endParaRPr>
          </a:p>
          <a:p>
            <a:pPr indent="-227965" lvl="1" marL="697865" rtl="0" algn="l">
              <a:lnSpc>
                <a:spcPct val="100000"/>
              </a:lnSpc>
              <a:spcBef>
                <a:spcPts val="1410"/>
              </a:spcBef>
              <a:spcAft>
                <a:spcPts val="0"/>
              </a:spcAft>
              <a:buClr>
                <a:srgbClr val="292929"/>
              </a:buClr>
              <a:buSzPts val="1800"/>
              <a:buFont typeface="Arial"/>
              <a:buChar char="•"/>
            </a:pPr>
            <a:r>
              <a:rPr lang="en-US" sz="1800">
                <a:solidFill>
                  <a:srgbClr val="292929"/>
                </a:solidFill>
                <a:latin typeface="Arial"/>
                <a:ea typeface="Arial"/>
                <a:cs typeface="Arial"/>
                <a:sym typeface="Arial"/>
              </a:rPr>
              <a:t>For All Sites – the distribution of successful Falcon 9 first stage landings between the sites</a:t>
            </a:r>
            <a:endParaRPr sz="18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For One Site – the distribution of successful and failed Falcon 9 first stage landings for that site</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input slider is used to filter the payload masses for the scatterplot.</a:t>
            </a:r>
            <a:endParaRPr sz="2200">
              <a:latin typeface="Arial"/>
              <a:ea typeface="Arial"/>
              <a:cs typeface="Arial"/>
              <a:sym typeface="Arial"/>
            </a:endParaRPr>
          </a:p>
          <a:p>
            <a:pPr indent="-228600" lvl="0" marL="241300" marR="38354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scatterplot displays the distribution of Falcon 9 first stage landings split by payload mass, mission outcome and by booster version category.</a:t>
            </a:r>
            <a:endParaRPr sz="2200">
              <a:latin typeface="Arial"/>
              <a:ea typeface="Arial"/>
              <a:cs typeface="Arial"/>
              <a:sym typeface="Arial"/>
            </a:endParaRPr>
          </a:p>
          <a:p>
            <a:pPr indent="-227965" lvl="0" marL="240665" rtl="0" algn="l">
              <a:lnSpc>
                <a:spcPct val="100000"/>
              </a:lnSpc>
              <a:spcBef>
                <a:spcPts val="1390"/>
              </a:spcBef>
              <a:spcAft>
                <a:spcPts val="0"/>
              </a:spcAft>
              <a:buSzPts val="2200"/>
              <a:buFont typeface="Arial"/>
              <a:buChar char="•"/>
            </a:pPr>
            <a:r>
              <a:rPr lang="en-US" sz="2200">
                <a:latin typeface="Arial"/>
                <a:ea typeface="Arial"/>
                <a:cs typeface="Arial"/>
                <a:sym typeface="Arial"/>
              </a:rPr>
              <a:t>GitHub URL (Dashboad File):</a:t>
            </a:r>
            <a:endParaRPr sz="2200">
              <a:latin typeface="Arial"/>
              <a:ea typeface="Arial"/>
              <a:cs typeface="Arial"/>
              <a:sym typeface="Arial"/>
            </a:endParaRPr>
          </a:p>
          <a:p>
            <a:pPr indent="0" lvl="0" marL="12700" rtl="0" algn="l">
              <a:lnSpc>
                <a:spcPct val="100000"/>
              </a:lnSpc>
              <a:spcBef>
                <a:spcPts val="1390"/>
              </a:spcBef>
              <a:spcAft>
                <a:spcPts val="0"/>
              </a:spcAft>
              <a:buNone/>
            </a:pPr>
            <a:r>
              <a:rPr lang="en-US" u="sng">
                <a:solidFill>
                  <a:schemeClr val="hlink"/>
                </a:solidFill>
                <a:hlinkClick r:id="rId3"/>
              </a:rPr>
              <a:t>https://github.com/ValluruSowmya/testrep/blob/main/spacex.ipynb</a:t>
            </a:r>
            <a:endParaRPr/>
          </a:p>
          <a:p>
            <a:pPr indent="0" lvl="0" marL="12700" rtl="0" algn="l">
              <a:lnSpc>
                <a:spcPct val="100000"/>
              </a:lnSpc>
              <a:spcBef>
                <a:spcPts val="1390"/>
              </a:spcBef>
              <a:spcAft>
                <a:spcPts val="0"/>
              </a:spcAft>
              <a:buNone/>
            </a:pPr>
            <a:r>
              <a:t/>
            </a:r>
            <a:endParaRPr/>
          </a:p>
        </p:txBody>
      </p:sp>
      <p:sp>
        <p:nvSpPr>
          <p:cNvPr id="182" name="Google Shape;182;p20"/>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C00000"/>
                </a:solidFill>
              </a:rPr>
              <a:t>Build a Dashboard with Plotly Dash</a:t>
            </a:r>
            <a:endParaRPr/>
          </a:p>
        </p:txBody>
      </p:sp>
      <p:sp>
        <p:nvSpPr>
          <p:cNvPr id="183" name="Google Shape;183;p20"/>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 name="Google Shape;184;p2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11128375" y="6088481"/>
            <a:ext cx="2514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15</a:t>
            </a:r>
            <a:endParaRPr sz="1600">
              <a:latin typeface="Arial"/>
              <a:ea typeface="Arial"/>
              <a:cs typeface="Arial"/>
              <a:sym typeface="Arial"/>
            </a:endParaRPr>
          </a:p>
        </p:txBody>
      </p:sp>
      <p:sp>
        <p:nvSpPr>
          <p:cNvPr id="190" name="Google Shape;190;p21"/>
          <p:cNvSpPr txBox="1"/>
          <p:nvPr/>
        </p:nvSpPr>
        <p:spPr>
          <a:xfrm>
            <a:off x="798982" y="1384807"/>
            <a:ext cx="5567700" cy="5700900"/>
          </a:xfrm>
          <a:prstGeom prst="rect">
            <a:avLst/>
          </a:prstGeom>
          <a:noFill/>
          <a:ln>
            <a:noFill/>
          </a:ln>
        </p:spPr>
        <p:txBody>
          <a:bodyPr anchorCtr="0" anchor="t" bIns="0" lIns="0" spcFirstLastPara="1" rIns="0" wrap="square" tIns="47625">
            <a:spAutoFit/>
          </a:bodyPr>
          <a:lstStyle/>
          <a:p>
            <a:pPr indent="-228600" lvl="0" marL="241300" marR="238125" rtl="0" algn="l">
              <a:lnSpc>
                <a:spcPct val="108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dataset was split into training and testing sets.</a:t>
            </a:r>
            <a:endParaRPr sz="2000">
              <a:latin typeface="Arial"/>
              <a:ea typeface="Arial"/>
              <a:cs typeface="Arial"/>
              <a:sym typeface="Arial"/>
            </a:endParaRPr>
          </a:p>
          <a:p>
            <a:pPr indent="-228600" lvl="0" marL="241300" marR="147320" rtl="0" algn="l">
              <a:lnSpc>
                <a:spcPct val="108000"/>
              </a:lnSpc>
              <a:spcBef>
                <a:spcPts val="1405"/>
              </a:spcBef>
              <a:spcAft>
                <a:spcPts val="0"/>
              </a:spcAft>
              <a:buClr>
                <a:srgbClr val="292929"/>
              </a:buClr>
              <a:buSzPts val="2000"/>
              <a:buFont typeface="Arial"/>
              <a:buChar char="•"/>
            </a:pPr>
            <a:r>
              <a:rPr lang="en-US" sz="2000">
                <a:solidFill>
                  <a:srgbClr val="292929"/>
                </a:solidFill>
                <a:latin typeface="Arial"/>
                <a:ea typeface="Arial"/>
                <a:cs typeface="Arial"/>
                <a:sym typeface="Arial"/>
              </a:rPr>
              <a:t>Logistic Regression, SVM (Support Vector Machine), Decision Tree, and KNN (k-Nearest Neighbors) machine learning models were trained on the training data set.</a:t>
            </a:r>
            <a:endParaRPr sz="2000">
              <a:latin typeface="Arial"/>
              <a:ea typeface="Arial"/>
              <a:cs typeface="Arial"/>
              <a:sym typeface="Arial"/>
            </a:endParaRPr>
          </a:p>
          <a:p>
            <a:pPr indent="-228600" lvl="0" marL="241300" marR="506094" rtl="0" algn="l">
              <a:lnSpc>
                <a:spcPct val="90100"/>
              </a:lnSpc>
              <a:spcBef>
                <a:spcPts val="1360"/>
              </a:spcBef>
              <a:spcAft>
                <a:spcPts val="0"/>
              </a:spcAft>
              <a:buClr>
                <a:srgbClr val="292929"/>
              </a:buClr>
              <a:buSzPts val="2000"/>
              <a:buFont typeface="Arial"/>
              <a:buChar char="•"/>
            </a:pPr>
            <a:r>
              <a:rPr lang="en-US" sz="2000">
                <a:solidFill>
                  <a:srgbClr val="292929"/>
                </a:solidFill>
                <a:latin typeface="Arial"/>
                <a:ea typeface="Arial"/>
                <a:cs typeface="Arial"/>
                <a:sym typeface="Arial"/>
              </a:rPr>
              <a:t>Hyper-parameters were evaluated using GridSearchCV() and the best was selected using ‘.best_params_’.</a:t>
            </a:r>
            <a:endParaRPr sz="2000">
              <a:latin typeface="Arial"/>
              <a:ea typeface="Arial"/>
              <a:cs typeface="Arial"/>
              <a:sym typeface="Arial"/>
            </a:endParaRPr>
          </a:p>
          <a:p>
            <a:pPr indent="-228600" lvl="0" marL="241300" marR="87630" rtl="0" algn="l">
              <a:lnSpc>
                <a:spcPct val="108000"/>
              </a:lnSpc>
              <a:spcBef>
                <a:spcPts val="1435"/>
              </a:spcBef>
              <a:spcAft>
                <a:spcPts val="0"/>
              </a:spcAft>
              <a:buClr>
                <a:srgbClr val="292929"/>
              </a:buClr>
              <a:buSzPts val="2000"/>
              <a:buFont typeface="Arial"/>
              <a:buChar char="•"/>
            </a:pPr>
            <a:r>
              <a:rPr lang="en-US" sz="2000">
                <a:solidFill>
                  <a:srgbClr val="292929"/>
                </a:solidFill>
                <a:latin typeface="Arial"/>
                <a:ea typeface="Arial"/>
                <a:cs typeface="Arial"/>
                <a:sym typeface="Arial"/>
              </a:rPr>
              <a:t>Using the best hyper-parameters, each of the four models were scored on accuracy by using the testing data set.</a:t>
            </a:r>
            <a:endParaRPr sz="2000">
              <a:latin typeface="Arial"/>
              <a:ea typeface="Arial"/>
              <a:cs typeface="Arial"/>
              <a:sym typeface="Arial"/>
            </a:endParaRPr>
          </a:p>
          <a:p>
            <a:pPr indent="-227965" lvl="0" marL="240665" rtl="0" algn="l">
              <a:lnSpc>
                <a:spcPct val="116363"/>
              </a:lnSpc>
              <a:spcBef>
                <a:spcPts val="1100"/>
              </a:spcBef>
              <a:spcAft>
                <a:spcPts val="0"/>
              </a:spcAft>
              <a:buSzPts val="2200"/>
              <a:buFont typeface="Arial"/>
              <a:buChar char="•"/>
            </a:pPr>
            <a:r>
              <a:rPr lang="en-US" sz="2200">
                <a:latin typeface="Arial"/>
                <a:ea typeface="Arial"/>
                <a:cs typeface="Arial"/>
                <a:sym typeface="Arial"/>
              </a:rPr>
              <a:t>GitHub URL (Machine Learning):</a:t>
            </a:r>
            <a:endParaRPr sz="2200">
              <a:latin typeface="Arial"/>
              <a:ea typeface="Arial"/>
              <a:cs typeface="Arial"/>
              <a:sym typeface="Arial"/>
            </a:endParaRPr>
          </a:p>
          <a:p>
            <a:pPr indent="0" lvl="0" marL="241300" marR="41910" rtl="0" algn="l">
              <a:lnSpc>
                <a:spcPct val="105333"/>
              </a:lnSpc>
              <a:spcBef>
                <a:spcPts val="145"/>
              </a:spcBef>
              <a:spcAft>
                <a:spcPts val="0"/>
              </a:spcAft>
              <a:buNone/>
            </a:pPr>
            <a:r>
              <a:rPr lang="en-US" sz="1500" u="sng">
                <a:solidFill>
                  <a:schemeClr val="hlink"/>
                </a:solidFill>
                <a:hlinkClick r:id="rId3"/>
              </a:rPr>
              <a:t>https://github.com/ValluruSowmya/testrep/blob/main/spacex.ipynb</a:t>
            </a:r>
            <a:endParaRPr sz="1500"/>
          </a:p>
          <a:p>
            <a:pPr indent="0" lvl="0" marL="241300" marR="41910" rtl="0" algn="l">
              <a:lnSpc>
                <a:spcPct val="105333"/>
              </a:lnSpc>
              <a:spcBef>
                <a:spcPts val="145"/>
              </a:spcBef>
              <a:spcAft>
                <a:spcPts val="0"/>
              </a:spcAft>
              <a:buNone/>
            </a:pPr>
            <a:r>
              <a:t/>
            </a:r>
            <a:endParaRPr sz="1500"/>
          </a:p>
        </p:txBody>
      </p:sp>
      <p:sp>
        <p:nvSpPr>
          <p:cNvPr id="191" name="Google Shape;191;p21"/>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Predictive Analysis (Classification)</a:t>
            </a:r>
            <a:endParaRPr/>
          </a:p>
        </p:txBody>
      </p:sp>
      <p:sp>
        <p:nvSpPr>
          <p:cNvPr id="192" name="Google Shape;192;p21"/>
          <p:cNvSpPr txBox="1"/>
          <p:nvPr/>
        </p:nvSpPr>
        <p:spPr>
          <a:xfrm>
            <a:off x="7070852" y="1351280"/>
            <a:ext cx="3499485"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Machine Learning</a:t>
            </a:r>
            <a:endParaRPr sz="2000">
              <a:latin typeface="Arial"/>
              <a:ea typeface="Arial"/>
              <a:cs typeface="Arial"/>
              <a:sym typeface="Arial"/>
            </a:endParaRPr>
          </a:p>
        </p:txBody>
      </p:sp>
      <p:sp>
        <p:nvSpPr>
          <p:cNvPr id="193" name="Google Shape;193;p21"/>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 name="Google Shape;194;p21"/>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1270" lvl="0" marL="275590" marR="266700" rtl="0" algn="ctr">
              <a:lnSpc>
                <a:spcPct val="91600"/>
              </a:lnSpc>
              <a:spcBef>
                <a:spcPts val="0"/>
              </a:spcBef>
              <a:spcAft>
                <a:spcPts val="0"/>
              </a:spcAft>
              <a:buNone/>
            </a:pPr>
            <a:r>
              <a:rPr lang="en-US" sz="1600">
                <a:solidFill>
                  <a:srgbClr val="FFFFFF"/>
                </a:solidFill>
                <a:latin typeface="Carlito"/>
                <a:ea typeface="Carlito"/>
                <a:cs typeface="Carlito"/>
                <a:sym typeface="Carlito"/>
              </a:rPr>
              <a:t>DataFrame was created with the cleaned data</a:t>
            </a:r>
            <a:endParaRPr sz="1600">
              <a:latin typeface="Carlito"/>
              <a:ea typeface="Carlito"/>
              <a:cs typeface="Carlito"/>
              <a:sym typeface="Carlito"/>
            </a:endParaRPr>
          </a:p>
        </p:txBody>
      </p:sp>
      <p:sp>
        <p:nvSpPr>
          <p:cNvPr id="195" name="Google Shape;195;p21"/>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 name="Google Shape;196;p21"/>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215900" marR="208279" rtl="0" algn="ctr">
              <a:lnSpc>
                <a:spcPct val="91600"/>
              </a:lnSpc>
              <a:spcBef>
                <a:spcPts val="0"/>
              </a:spcBef>
              <a:spcAft>
                <a:spcPts val="0"/>
              </a:spcAft>
              <a:buNone/>
            </a:pPr>
            <a:r>
              <a:rPr lang="en-US" sz="1600">
                <a:solidFill>
                  <a:srgbClr val="FFFFFF"/>
                </a:solidFill>
                <a:latin typeface="Carlito"/>
                <a:ea typeface="Carlito"/>
                <a:cs typeface="Carlito"/>
                <a:sym typeface="Carlito"/>
              </a:rPr>
              <a:t>The data was split into training and testing sets</a:t>
            </a:r>
            <a:endParaRPr sz="1600">
              <a:latin typeface="Carlito"/>
              <a:ea typeface="Carlito"/>
              <a:cs typeface="Carlito"/>
              <a:sym typeface="Carlito"/>
            </a:endParaRPr>
          </a:p>
        </p:txBody>
      </p:sp>
      <p:sp>
        <p:nvSpPr>
          <p:cNvPr id="197" name="Google Shape;197;p21"/>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 name="Google Shape;198;p21"/>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37160" marR="127635" rtl="0" algn="ctr">
              <a:lnSpc>
                <a:spcPct val="91600"/>
              </a:lnSpc>
              <a:spcBef>
                <a:spcPts val="0"/>
              </a:spcBef>
              <a:spcAft>
                <a:spcPts val="0"/>
              </a:spcAft>
              <a:buNone/>
            </a:pPr>
            <a:r>
              <a:rPr lang="en-US" sz="1600">
                <a:solidFill>
                  <a:srgbClr val="FFFFFF"/>
                </a:solidFill>
                <a:latin typeface="Carlito"/>
                <a:ea typeface="Carlito"/>
                <a:cs typeface="Carlito"/>
                <a:sym typeface="Carlito"/>
              </a:rPr>
              <a:t>Each of four models were trained on the training data set</a:t>
            </a:r>
            <a:endParaRPr sz="1600">
              <a:latin typeface="Carlito"/>
              <a:ea typeface="Carlito"/>
              <a:cs typeface="Carlito"/>
              <a:sym typeface="Carlito"/>
            </a:endParaRPr>
          </a:p>
        </p:txBody>
      </p:sp>
      <p:sp>
        <p:nvSpPr>
          <p:cNvPr id="199" name="Google Shape;199;p21"/>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 name="Google Shape;200;p21"/>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136525" marR="127635" rtl="0" algn="ctr">
              <a:lnSpc>
                <a:spcPct val="91600"/>
              </a:lnSpc>
              <a:spcBef>
                <a:spcPts val="0"/>
              </a:spcBef>
              <a:spcAft>
                <a:spcPts val="0"/>
              </a:spcAft>
              <a:buNone/>
            </a:pPr>
            <a:r>
              <a:rPr lang="en-US" sz="1600">
                <a:solidFill>
                  <a:srgbClr val="FFFFFF"/>
                </a:solidFill>
                <a:latin typeface="Carlito"/>
                <a:ea typeface="Carlito"/>
                <a:cs typeface="Carlito"/>
                <a:sym typeface="Carlito"/>
              </a:rPr>
              <a:t>Each of four models were evaluates on the testing data set</a:t>
            </a:r>
            <a:endParaRPr sz="1600">
              <a:latin typeface="Carlito"/>
              <a:ea typeface="Carlito"/>
              <a:cs typeface="Carlito"/>
              <a:sym typeface="Carlito"/>
            </a:endParaRPr>
          </a:p>
        </p:txBody>
      </p:sp>
      <p:sp>
        <p:nvSpPr>
          <p:cNvPr id="201" name="Google Shape;201;p21"/>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5425">
            <a:spAutoFit/>
          </a:bodyPr>
          <a:lstStyle/>
          <a:p>
            <a:pPr indent="635" lvl="0" marL="139700" marR="130810" rtl="0" algn="ctr">
              <a:lnSpc>
                <a:spcPct val="91600"/>
              </a:lnSpc>
              <a:spcBef>
                <a:spcPts val="0"/>
              </a:spcBef>
              <a:spcAft>
                <a:spcPts val="0"/>
              </a:spcAft>
              <a:buNone/>
            </a:pPr>
            <a:r>
              <a:rPr lang="en-US" sz="1600">
                <a:solidFill>
                  <a:srgbClr val="FFFFFF"/>
                </a:solidFill>
                <a:latin typeface="Carlito"/>
                <a:ea typeface="Carlito"/>
                <a:cs typeface="Carlito"/>
                <a:sym typeface="Carlito"/>
              </a:rPr>
              <a:t>Models were compared based on accuracy scores</a:t>
            </a:r>
            <a:endParaRPr sz="1600">
              <a:latin typeface="Carlito"/>
              <a:ea typeface="Carlito"/>
              <a:cs typeface="Carlito"/>
              <a:sym typeface="Carlito"/>
            </a:endParaRPr>
          </a:p>
        </p:txBody>
      </p:sp>
      <p:sp>
        <p:nvSpPr>
          <p:cNvPr id="202" name="Google Shape;202;p21"/>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4040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nvSpPr>
        <p:spPr>
          <a:xfrm>
            <a:off x="919988" y="1654200"/>
            <a:ext cx="5365115" cy="1566545"/>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sz="2200">
              <a:latin typeface="Arial"/>
              <a:ea typeface="Arial"/>
              <a:cs typeface="Arial"/>
              <a:sym typeface="Arial"/>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sz="2200">
              <a:latin typeface="Arial"/>
              <a:ea typeface="Arial"/>
              <a:cs typeface="Arial"/>
              <a:sym typeface="Arial"/>
            </a:endParaRPr>
          </a:p>
          <a:p>
            <a:pPr indent="-227965" lvl="0" marL="240665"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sz="2200">
              <a:latin typeface="Arial"/>
              <a:ea typeface="Arial"/>
              <a:cs typeface="Arial"/>
              <a:sym typeface="Arial"/>
            </a:endParaRPr>
          </a:p>
        </p:txBody>
      </p:sp>
      <p:sp>
        <p:nvSpPr>
          <p:cNvPr id="208" name="Google Shape;208;p22"/>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16</a:t>
            </a:r>
            <a:endParaRPr sz="1600">
              <a:latin typeface="Arial"/>
              <a:ea typeface="Arial"/>
              <a:cs typeface="Arial"/>
              <a:sym typeface="Arial"/>
            </a:endParaRPr>
          </a:p>
        </p:txBody>
      </p:sp>
      <p:sp>
        <p:nvSpPr>
          <p:cNvPr id="209" name="Google Shape;209;p2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3" name="Shape 213"/>
        <p:cNvGrpSpPr/>
        <p:nvPr/>
      </p:nvGrpSpPr>
      <p:grpSpPr>
        <a:xfrm>
          <a:off x="0" y="0"/>
          <a:ext cx="0" cy="0"/>
          <a:chOff x="0" y="0"/>
          <a:chExt cx="0" cy="0"/>
        </a:xfrm>
      </p:grpSpPr>
      <p:pic>
        <p:nvPicPr>
          <p:cNvPr id="214" name="Google Shape;214;p23"/>
          <p:cNvPicPr preferRelativeResize="0"/>
          <p:nvPr/>
        </p:nvPicPr>
        <p:blipFill rotWithShape="1">
          <a:blip r:embed="rId3">
            <a:alphaModFix/>
          </a:blip>
          <a:srcRect b="0" l="0" r="0" t="0"/>
          <a:stretch/>
        </p:blipFill>
        <p:spPr>
          <a:xfrm>
            <a:off x="0" y="0"/>
            <a:ext cx="12187239" cy="6857998"/>
          </a:xfrm>
          <a:prstGeom prst="rect">
            <a:avLst/>
          </a:prstGeom>
          <a:noFill/>
          <a:ln>
            <a:noFill/>
          </a:ln>
        </p:spPr>
      </p:pic>
      <p:sp>
        <p:nvSpPr>
          <p:cNvPr id="215" name="Google Shape;215;p23"/>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 name="Google Shape;216;p23"/>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2</a:t>
            </a:r>
            <a:endParaRPr sz="1800">
              <a:latin typeface="Carlito"/>
              <a:ea typeface="Carlito"/>
              <a:cs typeface="Carlito"/>
              <a:sym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nvSpPr>
        <p:spPr>
          <a:xfrm>
            <a:off x="798982" y="1415287"/>
            <a:ext cx="3690620" cy="221551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 rate varies</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noticeably with launch site.</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Successful Falcon 9 first stage landings appear to become more prevalent as the flight number increases.</a:t>
            </a:r>
            <a:endParaRPr sz="2200">
              <a:latin typeface="Arial"/>
              <a:ea typeface="Arial"/>
              <a:cs typeface="Arial"/>
              <a:sym typeface="Arial"/>
            </a:endParaRPr>
          </a:p>
        </p:txBody>
      </p:sp>
      <p:sp>
        <p:nvSpPr>
          <p:cNvPr id="222" name="Google Shape;222;p24"/>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Flight Number vs. Launch Site</a:t>
            </a:r>
            <a:endParaRPr/>
          </a:p>
        </p:txBody>
      </p:sp>
      <p:sp>
        <p:nvSpPr>
          <p:cNvPr id="223" name="Google Shape;223;p24"/>
          <p:cNvSpPr txBox="1"/>
          <p:nvPr/>
        </p:nvSpPr>
        <p:spPr>
          <a:xfrm>
            <a:off x="4680203" y="5039867"/>
            <a:ext cx="6850380" cy="574675"/>
          </a:xfrm>
          <a:prstGeom prst="rect">
            <a:avLst/>
          </a:prstGeom>
          <a:solidFill>
            <a:srgbClr val="FFFFFF"/>
          </a:solidFill>
          <a:ln cap="flat" cmpd="sng" w="9525">
            <a:solidFill>
              <a:srgbClr val="4471C4"/>
            </a:solidFill>
            <a:prstDash val="solid"/>
            <a:round/>
            <a:headEnd len="sm" w="sm" type="none"/>
            <a:tailEnd len="sm" w="sm" type="none"/>
          </a:ln>
        </p:spPr>
        <p:txBody>
          <a:bodyPr anchorCtr="0" anchor="t" bIns="0" lIns="0" spcFirstLastPara="1" rIns="0" wrap="square" tIns="41275">
            <a:spAutoFit/>
          </a:bodyPr>
          <a:lstStyle/>
          <a:p>
            <a:pPr indent="-228600" lvl="0" marL="320040" marR="257809" rtl="0" algn="l">
              <a:lnSpc>
                <a:spcPct val="100000"/>
              </a:lnSpc>
              <a:spcBef>
                <a:spcPts val="0"/>
              </a:spcBef>
              <a:spcAft>
                <a:spcPts val="0"/>
              </a:spcAft>
              <a:buClr>
                <a:srgbClr val="292929"/>
              </a:buClr>
              <a:buSzPts val="1400"/>
              <a:buFont typeface="Arial"/>
              <a:buChar char="•"/>
            </a:pPr>
            <a:r>
              <a:rPr lang="en-US" sz="1400">
                <a:solidFill>
                  <a:srgbClr val="292929"/>
                </a:solidFill>
                <a:latin typeface="Arial"/>
                <a:ea typeface="Arial"/>
                <a:cs typeface="Arial"/>
                <a:sym typeface="Arial"/>
              </a:rPr>
              <a:t>Falcon 9 first stage </a:t>
            </a:r>
            <a:r>
              <a:rPr lang="en-US" sz="1400">
                <a:solidFill>
                  <a:srgbClr val="C00000"/>
                </a:solidFill>
                <a:latin typeface="Arial"/>
                <a:ea typeface="Arial"/>
                <a:cs typeface="Arial"/>
                <a:sym typeface="Arial"/>
              </a:rPr>
              <a:t>failed landings </a:t>
            </a:r>
            <a:r>
              <a:rPr lang="en-US" sz="1400">
                <a:solidFill>
                  <a:srgbClr val="292929"/>
                </a:solidFill>
                <a:latin typeface="Arial"/>
                <a:ea typeface="Arial"/>
                <a:cs typeface="Arial"/>
                <a:sym typeface="Arial"/>
              </a:rPr>
              <a:t>are indicated by the ‘0’ Class (</a:t>
            </a:r>
            <a:r>
              <a:rPr lang="en-US" sz="1400">
                <a:solidFill>
                  <a:srgbClr val="C00000"/>
                </a:solidFill>
                <a:latin typeface="Arial"/>
                <a:ea typeface="Arial"/>
                <a:cs typeface="Arial"/>
                <a:sym typeface="Arial"/>
              </a:rPr>
              <a:t>● red markers</a:t>
            </a:r>
            <a:r>
              <a:rPr lang="en-US" sz="1400">
                <a:solidFill>
                  <a:srgbClr val="292929"/>
                </a:solidFill>
                <a:latin typeface="Arial"/>
                <a:ea typeface="Arial"/>
                <a:cs typeface="Arial"/>
                <a:sym typeface="Arial"/>
              </a:rPr>
              <a:t>) and </a:t>
            </a:r>
            <a:r>
              <a:rPr lang="en-US" sz="1400">
                <a:solidFill>
                  <a:srgbClr val="009900"/>
                </a:solidFill>
                <a:latin typeface="Arial"/>
                <a:ea typeface="Arial"/>
                <a:cs typeface="Arial"/>
                <a:sym typeface="Arial"/>
              </a:rPr>
              <a:t>successful landings </a:t>
            </a:r>
            <a:r>
              <a:rPr lang="en-US" sz="1400">
                <a:solidFill>
                  <a:srgbClr val="292929"/>
                </a:solidFill>
                <a:latin typeface="Arial"/>
                <a:ea typeface="Arial"/>
                <a:cs typeface="Arial"/>
                <a:sym typeface="Arial"/>
              </a:rPr>
              <a:t>by the ‘1’ Class (</a:t>
            </a:r>
            <a:r>
              <a:rPr lang="en-US" sz="1400">
                <a:solidFill>
                  <a:srgbClr val="009900"/>
                </a:solidFill>
                <a:latin typeface="Arial"/>
                <a:ea typeface="Arial"/>
                <a:cs typeface="Arial"/>
                <a:sym typeface="Arial"/>
              </a:rPr>
              <a:t>● green markers</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224" name="Google Shape;224;p24"/>
          <p:cNvGrpSpPr/>
          <p:nvPr/>
        </p:nvGrpSpPr>
        <p:grpSpPr>
          <a:xfrm>
            <a:off x="4675631" y="1385316"/>
            <a:ext cx="6849109" cy="3429000"/>
            <a:chOff x="4675631" y="1385316"/>
            <a:chExt cx="6849109" cy="3429000"/>
          </a:xfrm>
        </p:grpSpPr>
        <p:pic>
          <p:nvPicPr>
            <p:cNvPr id="225" name="Google Shape;225;p24"/>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26" name="Google Shape;226;p24"/>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7" name="Google Shape;227;p24"/>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 name="Google Shape;228;p2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nvSpPr>
        <p:spPr>
          <a:xfrm>
            <a:off x="798982" y="1415287"/>
            <a:ext cx="3749040" cy="3221355"/>
          </a:xfrm>
          <a:prstGeom prst="rect">
            <a:avLst/>
          </a:prstGeom>
          <a:noFill/>
          <a:ln>
            <a:noFill/>
          </a:ln>
        </p:spPr>
        <p:txBody>
          <a:bodyPr anchorCtr="0" anchor="t" bIns="0" lIns="0" spcFirstLastPara="1" rIns="0" wrap="square" tIns="12050">
            <a:spAutoFit/>
          </a:bodyPr>
          <a:lstStyle/>
          <a:p>
            <a:pPr indent="-228600" lvl="0" marL="241300" marR="31305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For the CCAFS SLC 40 launch site, the payload mass and the landing outcome appear to not be strongly correlated.</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failed landings at the KSC LC 39A launch site are all grouped around a narrow band of payload masses.</a:t>
            </a:r>
            <a:endParaRPr sz="2200">
              <a:latin typeface="Arial"/>
              <a:ea typeface="Arial"/>
              <a:cs typeface="Arial"/>
              <a:sym typeface="Arial"/>
            </a:endParaRPr>
          </a:p>
        </p:txBody>
      </p:sp>
      <p:sp>
        <p:nvSpPr>
          <p:cNvPr id="234" name="Google Shape;234;p25"/>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Payload vs. Launch Site</a:t>
            </a:r>
            <a:endParaRPr/>
          </a:p>
        </p:txBody>
      </p:sp>
      <p:sp>
        <p:nvSpPr>
          <p:cNvPr id="235" name="Google Shape;235;p25"/>
          <p:cNvSpPr txBox="1"/>
          <p:nvPr/>
        </p:nvSpPr>
        <p:spPr>
          <a:xfrm>
            <a:off x="4680203" y="5039867"/>
            <a:ext cx="6850380" cy="574675"/>
          </a:xfrm>
          <a:prstGeom prst="rect">
            <a:avLst/>
          </a:prstGeom>
          <a:solidFill>
            <a:srgbClr val="FFFFFF"/>
          </a:solidFill>
          <a:ln cap="flat" cmpd="sng" w="9525">
            <a:solidFill>
              <a:srgbClr val="4471C4"/>
            </a:solidFill>
            <a:prstDash val="solid"/>
            <a:round/>
            <a:headEnd len="sm" w="sm" type="none"/>
            <a:tailEnd len="sm" w="sm" type="none"/>
          </a:ln>
        </p:spPr>
        <p:txBody>
          <a:bodyPr anchorCtr="0" anchor="t" bIns="0" lIns="0" spcFirstLastPara="1" rIns="0" wrap="square" tIns="41275">
            <a:spAutoFit/>
          </a:bodyPr>
          <a:lstStyle/>
          <a:p>
            <a:pPr indent="-228600" lvl="0" marL="320040" marR="257809" rtl="0" algn="l">
              <a:lnSpc>
                <a:spcPct val="100000"/>
              </a:lnSpc>
              <a:spcBef>
                <a:spcPts val="0"/>
              </a:spcBef>
              <a:spcAft>
                <a:spcPts val="0"/>
              </a:spcAft>
              <a:buClr>
                <a:srgbClr val="292929"/>
              </a:buClr>
              <a:buSzPts val="1400"/>
              <a:buFont typeface="Arial"/>
              <a:buChar char="•"/>
            </a:pPr>
            <a:r>
              <a:rPr lang="en-US" sz="1400">
                <a:solidFill>
                  <a:srgbClr val="292929"/>
                </a:solidFill>
                <a:latin typeface="Arial"/>
                <a:ea typeface="Arial"/>
                <a:cs typeface="Arial"/>
                <a:sym typeface="Arial"/>
              </a:rPr>
              <a:t>Falcon 9 first stage </a:t>
            </a:r>
            <a:r>
              <a:rPr lang="en-US" sz="1400">
                <a:solidFill>
                  <a:srgbClr val="C00000"/>
                </a:solidFill>
                <a:latin typeface="Arial"/>
                <a:ea typeface="Arial"/>
                <a:cs typeface="Arial"/>
                <a:sym typeface="Arial"/>
              </a:rPr>
              <a:t>failed landings </a:t>
            </a:r>
            <a:r>
              <a:rPr lang="en-US" sz="1400">
                <a:solidFill>
                  <a:srgbClr val="292929"/>
                </a:solidFill>
                <a:latin typeface="Arial"/>
                <a:ea typeface="Arial"/>
                <a:cs typeface="Arial"/>
                <a:sym typeface="Arial"/>
              </a:rPr>
              <a:t>are indicated by the ‘0’ Class (</a:t>
            </a:r>
            <a:r>
              <a:rPr lang="en-US" sz="1400">
                <a:solidFill>
                  <a:srgbClr val="C00000"/>
                </a:solidFill>
                <a:latin typeface="Arial"/>
                <a:ea typeface="Arial"/>
                <a:cs typeface="Arial"/>
                <a:sym typeface="Arial"/>
              </a:rPr>
              <a:t>● red markers</a:t>
            </a:r>
            <a:r>
              <a:rPr lang="en-US" sz="1400">
                <a:solidFill>
                  <a:srgbClr val="292929"/>
                </a:solidFill>
                <a:latin typeface="Arial"/>
                <a:ea typeface="Arial"/>
                <a:cs typeface="Arial"/>
                <a:sym typeface="Arial"/>
              </a:rPr>
              <a:t>) and </a:t>
            </a:r>
            <a:r>
              <a:rPr lang="en-US" sz="1400">
                <a:solidFill>
                  <a:srgbClr val="009900"/>
                </a:solidFill>
                <a:latin typeface="Arial"/>
                <a:ea typeface="Arial"/>
                <a:cs typeface="Arial"/>
                <a:sym typeface="Arial"/>
              </a:rPr>
              <a:t>successful landings </a:t>
            </a:r>
            <a:r>
              <a:rPr lang="en-US" sz="1400">
                <a:solidFill>
                  <a:srgbClr val="292929"/>
                </a:solidFill>
                <a:latin typeface="Arial"/>
                <a:ea typeface="Arial"/>
                <a:cs typeface="Arial"/>
                <a:sym typeface="Arial"/>
              </a:rPr>
              <a:t>by the ‘1’ Class (</a:t>
            </a:r>
            <a:r>
              <a:rPr lang="en-US" sz="1400">
                <a:solidFill>
                  <a:srgbClr val="009900"/>
                </a:solidFill>
                <a:latin typeface="Arial"/>
                <a:ea typeface="Arial"/>
                <a:cs typeface="Arial"/>
                <a:sym typeface="Arial"/>
              </a:rPr>
              <a:t>● green markers</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236" name="Google Shape;236;p25"/>
          <p:cNvGrpSpPr/>
          <p:nvPr/>
        </p:nvGrpSpPr>
        <p:grpSpPr>
          <a:xfrm>
            <a:off x="4675631" y="1385316"/>
            <a:ext cx="6849109" cy="3429000"/>
            <a:chOff x="4675631" y="1385316"/>
            <a:chExt cx="6849109" cy="3429000"/>
          </a:xfrm>
        </p:grpSpPr>
        <p:pic>
          <p:nvPicPr>
            <p:cNvPr id="237" name="Google Shape;237;p25"/>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38" name="Google Shape;238;p25"/>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9" name="Google Shape;239;p25"/>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 name="Google Shape;240;p2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037640" y="1960270"/>
            <a:ext cx="2737485" cy="3105785"/>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sz="2200">
              <a:latin typeface="Arial"/>
              <a:ea typeface="Arial"/>
              <a:cs typeface="Arial"/>
              <a:sym typeface="Arial"/>
            </a:endParaRPr>
          </a:p>
          <a:p>
            <a:pPr indent="-227965" lvl="0" marL="240665"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sz="2200">
              <a:latin typeface="Arial"/>
              <a:ea typeface="Arial"/>
              <a:cs typeface="Arial"/>
              <a:sym typeface="Arial"/>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sz="2200">
              <a:latin typeface="Arial"/>
              <a:ea typeface="Arial"/>
              <a:cs typeface="Arial"/>
              <a:sym typeface="Arial"/>
            </a:endParaRPr>
          </a:p>
        </p:txBody>
      </p:sp>
      <p:sp>
        <p:nvSpPr>
          <p:cNvPr id="52" name="Google Shape;52;p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53" name="Google Shape;53;p8"/>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nvSpPr>
        <p:spPr>
          <a:xfrm>
            <a:off x="798982" y="1415287"/>
            <a:ext cx="3776345" cy="221551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ES-L1, SSO, HEO and GEO</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orbits have no failed first</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stage landings.</a:t>
            </a:r>
            <a:endParaRPr sz="2200">
              <a:latin typeface="Arial"/>
              <a:ea typeface="Arial"/>
              <a:cs typeface="Arial"/>
              <a:sym typeface="Arial"/>
            </a:endParaRPr>
          </a:p>
          <a:p>
            <a:pPr indent="-228600" lvl="0" marL="241300" marR="934719"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SO orbits have no successful first stage landings.</a:t>
            </a:r>
            <a:endParaRPr sz="2200">
              <a:latin typeface="Arial"/>
              <a:ea typeface="Arial"/>
              <a:cs typeface="Arial"/>
              <a:sym typeface="Arial"/>
            </a:endParaRPr>
          </a:p>
        </p:txBody>
      </p:sp>
      <p:sp>
        <p:nvSpPr>
          <p:cNvPr id="246" name="Google Shape;246;p2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Success Rate vs. Orbit Type</a:t>
            </a:r>
            <a:endParaRPr/>
          </a:p>
        </p:txBody>
      </p:sp>
      <p:grpSp>
        <p:nvGrpSpPr>
          <p:cNvPr id="247" name="Google Shape;247;p26"/>
          <p:cNvGrpSpPr/>
          <p:nvPr/>
        </p:nvGrpSpPr>
        <p:grpSpPr>
          <a:xfrm>
            <a:off x="4675631" y="1385316"/>
            <a:ext cx="6849109" cy="3429000"/>
            <a:chOff x="4675631" y="1385316"/>
            <a:chExt cx="6849109" cy="3429000"/>
          </a:xfrm>
        </p:grpSpPr>
        <p:pic>
          <p:nvPicPr>
            <p:cNvPr id="248" name="Google Shape;248;p26"/>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49" name="Google Shape;249;p26"/>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0" name="Google Shape;250;p26"/>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2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nvSpPr>
        <p:spPr>
          <a:xfrm>
            <a:off x="798982" y="1415287"/>
            <a:ext cx="3549650" cy="203708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There is a correlation between flight number and success rate with larger flight numbers being associated with higher success rates.</a:t>
            </a:r>
            <a:endParaRPr sz="2200">
              <a:latin typeface="Arial"/>
              <a:ea typeface="Arial"/>
              <a:cs typeface="Arial"/>
              <a:sym typeface="Arial"/>
            </a:endParaRPr>
          </a:p>
        </p:txBody>
      </p:sp>
      <p:sp>
        <p:nvSpPr>
          <p:cNvPr id="257" name="Google Shape;257;p2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Flight Number vs. Orbit Type</a:t>
            </a:r>
            <a:endParaRPr/>
          </a:p>
        </p:txBody>
      </p:sp>
      <p:grpSp>
        <p:nvGrpSpPr>
          <p:cNvPr id="258" name="Google Shape;258;p27"/>
          <p:cNvGrpSpPr/>
          <p:nvPr/>
        </p:nvGrpSpPr>
        <p:grpSpPr>
          <a:xfrm>
            <a:off x="4675631" y="1385316"/>
            <a:ext cx="6849109" cy="3429000"/>
            <a:chOff x="4675631" y="1385316"/>
            <a:chExt cx="6849109" cy="3429000"/>
          </a:xfrm>
        </p:grpSpPr>
        <p:pic>
          <p:nvPicPr>
            <p:cNvPr id="259" name="Google Shape;259;p27"/>
            <p:cNvPicPr preferRelativeResize="0"/>
            <p:nvPr/>
          </p:nvPicPr>
          <p:blipFill rotWithShape="1">
            <a:blip r:embed="rId3">
              <a:alphaModFix/>
            </a:blip>
            <a:srcRect b="0" l="0" r="0" t="0"/>
            <a:stretch/>
          </p:blipFill>
          <p:spPr>
            <a:xfrm>
              <a:off x="4680203" y="1389888"/>
              <a:ext cx="6839711" cy="3419855"/>
            </a:xfrm>
            <a:prstGeom prst="rect">
              <a:avLst/>
            </a:prstGeom>
            <a:noFill/>
            <a:ln>
              <a:noFill/>
            </a:ln>
          </p:spPr>
        </p:pic>
        <p:sp>
          <p:nvSpPr>
            <p:cNvPr id="260" name="Google Shape;260;p27"/>
            <p:cNvSpPr/>
            <p:nvPr/>
          </p:nvSpPr>
          <p:spPr>
            <a:xfrm>
              <a:off x="4675631" y="1385316"/>
              <a:ext cx="6849109" cy="3429000"/>
            </a:xfrm>
            <a:custGeom>
              <a:rect b="b" l="l" r="r" t="t"/>
              <a:pathLst>
                <a:path extrusionOk="0" h="3429000" w="6849109">
                  <a:moveTo>
                    <a:pt x="0" y="3429000"/>
                  </a:moveTo>
                  <a:lnTo>
                    <a:pt x="6848856" y="3429000"/>
                  </a:lnTo>
                  <a:lnTo>
                    <a:pt x="6848856" y="0"/>
                  </a:lnTo>
                  <a:lnTo>
                    <a:pt x="0" y="0"/>
                  </a:lnTo>
                  <a:lnTo>
                    <a:pt x="0" y="34290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1" name="Google Shape;261;p27"/>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 name="Google Shape;262;p27"/>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nvSpPr>
        <p:spPr>
          <a:xfrm>
            <a:off x="798982" y="1415287"/>
            <a:ext cx="3672204" cy="2215515"/>
          </a:xfrm>
          <a:prstGeom prst="rect">
            <a:avLst/>
          </a:prstGeom>
          <a:noFill/>
          <a:ln>
            <a:noFill/>
          </a:ln>
        </p:spPr>
        <p:txBody>
          <a:bodyPr anchorCtr="0" anchor="t" bIns="0" lIns="0" spcFirstLastPara="1" rIns="0" wrap="square" tIns="12050">
            <a:spAutoFit/>
          </a:bodyPr>
          <a:lstStyle/>
          <a:p>
            <a:pPr indent="-228600" lvl="0" marL="241300" marR="29908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Some orbit types have better success rates than others.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Success rate appears to have no obvious correlation with payload mass.</a:t>
            </a:r>
            <a:endParaRPr sz="2200">
              <a:latin typeface="Arial"/>
              <a:ea typeface="Arial"/>
              <a:cs typeface="Arial"/>
              <a:sym typeface="Arial"/>
            </a:endParaRPr>
          </a:p>
        </p:txBody>
      </p:sp>
      <p:sp>
        <p:nvSpPr>
          <p:cNvPr id="268" name="Google Shape;268;p28"/>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Payload vs. Orbit Type</a:t>
            </a:r>
            <a:endParaRPr/>
          </a:p>
        </p:txBody>
      </p:sp>
      <p:grpSp>
        <p:nvGrpSpPr>
          <p:cNvPr id="269" name="Google Shape;269;p28"/>
          <p:cNvGrpSpPr/>
          <p:nvPr/>
        </p:nvGrpSpPr>
        <p:grpSpPr>
          <a:xfrm>
            <a:off x="4675631" y="1385316"/>
            <a:ext cx="6849109" cy="3385185"/>
            <a:chOff x="4675631" y="1385316"/>
            <a:chExt cx="6849109" cy="3385185"/>
          </a:xfrm>
        </p:grpSpPr>
        <p:pic>
          <p:nvPicPr>
            <p:cNvPr id="270" name="Google Shape;270;p28"/>
            <p:cNvPicPr preferRelativeResize="0"/>
            <p:nvPr/>
          </p:nvPicPr>
          <p:blipFill rotWithShape="1">
            <a:blip r:embed="rId3">
              <a:alphaModFix/>
            </a:blip>
            <a:srcRect b="0" l="0" r="0" t="0"/>
            <a:stretch/>
          </p:blipFill>
          <p:spPr>
            <a:xfrm>
              <a:off x="4680203" y="1389888"/>
              <a:ext cx="6839711" cy="3375660"/>
            </a:xfrm>
            <a:prstGeom prst="rect">
              <a:avLst/>
            </a:prstGeom>
            <a:noFill/>
            <a:ln>
              <a:noFill/>
            </a:ln>
          </p:spPr>
        </p:pic>
        <p:sp>
          <p:nvSpPr>
            <p:cNvPr id="271" name="Google Shape;271;p28"/>
            <p:cNvSpPr/>
            <p:nvPr/>
          </p:nvSpPr>
          <p:spPr>
            <a:xfrm>
              <a:off x="4675631" y="1385316"/>
              <a:ext cx="6849109" cy="3385185"/>
            </a:xfrm>
            <a:custGeom>
              <a:rect b="b" l="l" r="r" t="t"/>
              <a:pathLst>
                <a:path extrusionOk="0" h="3385185" w="6849109">
                  <a:moveTo>
                    <a:pt x="0" y="3384804"/>
                  </a:moveTo>
                  <a:lnTo>
                    <a:pt x="6848856" y="3384804"/>
                  </a:lnTo>
                  <a:lnTo>
                    <a:pt x="6848856" y="0"/>
                  </a:lnTo>
                  <a:lnTo>
                    <a:pt x="0" y="0"/>
                  </a:lnTo>
                  <a:lnTo>
                    <a:pt x="0" y="338480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2" name="Google Shape;272;p28"/>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p2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nvSpPr>
        <p:spPr>
          <a:xfrm>
            <a:off x="798982" y="1415287"/>
            <a:ext cx="3609340" cy="103124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success rate has increased significantly over the years.</a:t>
            </a:r>
            <a:endParaRPr sz="2200">
              <a:latin typeface="Arial"/>
              <a:ea typeface="Arial"/>
              <a:cs typeface="Arial"/>
              <a:sym typeface="Arial"/>
            </a:endParaRPr>
          </a:p>
        </p:txBody>
      </p:sp>
      <p:sp>
        <p:nvSpPr>
          <p:cNvPr id="279" name="Google Shape;279;p29"/>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EC7C30"/>
                </a:solidFill>
              </a:rPr>
              <a:t>Launch Success Yearly Trend</a:t>
            </a:r>
            <a:endParaRPr/>
          </a:p>
        </p:txBody>
      </p:sp>
      <p:grpSp>
        <p:nvGrpSpPr>
          <p:cNvPr id="280" name="Google Shape;280;p29"/>
          <p:cNvGrpSpPr/>
          <p:nvPr/>
        </p:nvGrpSpPr>
        <p:grpSpPr>
          <a:xfrm>
            <a:off x="4675631" y="1385316"/>
            <a:ext cx="6849109" cy="4569460"/>
            <a:chOff x="4675631" y="1385316"/>
            <a:chExt cx="6849109" cy="4569460"/>
          </a:xfrm>
        </p:grpSpPr>
        <p:pic>
          <p:nvPicPr>
            <p:cNvPr id="281" name="Google Shape;281;p29"/>
            <p:cNvPicPr preferRelativeResize="0"/>
            <p:nvPr/>
          </p:nvPicPr>
          <p:blipFill rotWithShape="1">
            <a:blip r:embed="rId3">
              <a:alphaModFix/>
            </a:blip>
            <a:srcRect b="0" l="0" r="0" t="0"/>
            <a:stretch/>
          </p:blipFill>
          <p:spPr>
            <a:xfrm>
              <a:off x="4680203" y="1389888"/>
              <a:ext cx="6839711" cy="4559808"/>
            </a:xfrm>
            <a:prstGeom prst="rect">
              <a:avLst/>
            </a:prstGeom>
            <a:noFill/>
            <a:ln>
              <a:noFill/>
            </a:ln>
          </p:spPr>
        </p:pic>
        <p:sp>
          <p:nvSpPr>
            <p:cNvPr id="282" name="Google Shape;282;p29"/>
            <p:cNvSpPr/>
            <p:nvPr/>
          </p:nvSpPr>
          <p:spPr>
            <a:xfrm>
              <a:off x="4675631" y="1385316"/>
              <a:ext cx="6849109" cy="4569460"/>
            </a:xfrm>
            <a:custGeom>
              <a:rect b="b" l="l" r="r" t="t"/>
              <a:pathLst>
                <a:path extrusionOk="0" h="4569460" w="6849109">
                  <a:moveTo>
                    <a:pt x="0" y="4568952"/>
                  </a:moveTo>
                  <a:lnTo>
                    <a:pt x="6848856" y="4568952"/>
                  </a:lnTo>
                  <a:lnTo>
                    <a:pt x="6848856" y="0"/>
                  </a:lnTo>
                  <a:lnTo>
                    <a:pt x="0" y="0"/>
                  </a:lnTo>
                  <a:lnTo>
                    <a:pt x="0" y="456895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3" name="Google Shape;283;p29"/>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EC7C3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4" name="Google Shape;284;p2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nvSpPr>
        <p:spPr>
          <a:xfrm>
            <a:off x="798982" y="3982339"/>
            <a:ext cx="632968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are four unique launch sites.</a:t>
            </a:r>
            <a:endParaRPr sz="2200">
              <a:latin typeface="Arial"/>
              <a:ea typeface="Arial"/>
              <a:cs typeface="Arial"/>
              <a:sym typeface="Arial"/>
            </a:endParaRPr>
          </a:p>
        </p:txBody>
      </p:sp>
      <p:sp>
        <p:nvSpPr>
          <p:cNvPr id="290" name="Google Shape;290;p30"/>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All Launch Site Names</a:t>
            </a:r>
            <a:endParaRPr/>
          </a:p>
        </p:txBody>
      </p:sp>
      <p:grpSp>
        <p:nvGrpSpPr>
          <p:cNvPr id="291" name="Google Shape;291;p30"/>
          <p:cNvGrpSpPr/>
          <p:nvPr/>
        </p:nvGrpSpPr>
        <p:grpSpPr>
          <a:xfrm>
            <a:off x="2083307" y="2456688"/>
            <a:ext cx="990600" cy="1457325"/>
            <a:chOff x="2083307" y="2456688"/>
            <a:chExt cx="990600" cy="1457325"/>
          </a:xfrm>
        </p:grpSpPr>
        <p:pic>
          <p:nvPicPr>
            <p:cNvPr id="292" name="Google Shape;292;p30"/>
            <p:cNvPicPr preferRelativeResize="0"/>
            <p:nvPr/>
          </p:nvPicPr>
          <p:blipFill rotWithShape="1">
            <a:blip r:embed="rId3">
              <a:alphaModFix/>
            </a:blip>
            <a:srcRect b="0" l="0" r="0" t="0"/>
            <a:stretch/>
          </p:blipFill>
          <p:spPr>
            <a:xfrm>
              <a:off x="2087879" y="2461260"/>
              <a:ext cx="981456" cy="1447800"/>
            </a:xfrm>
            <a:prstGeom prst="rect">
              <a:avLst/>
            </a:prstGeom>
            <a:noFill/>
            <a:ln>
              <a:noFill/>
            </a:ln>
          </p:spPr>
        </p:pic>
        <p:sp>
          <p:nvSpPr>
            <p:cNvPr id="293" name="Google Shape;293;p30"/>
            <p:cNvSpPr/>
            <p:nvPr/>
          </p:nvSpPr>
          <p:spPr>
            <a:xfrm>
              <a:off x="2083307" y="2456688"/>
              <a:ext cx="990600" cy="1457325"/>
            </a:xfrm>
            <a:custGeom>
              <a:rect b="b" l="l" r="r" t="t"/>
              <a:pathLst>
                <a:path extrusionOk="0" h="1457325" w="990600">
                  <a:moveTo>
                    <a:pt x="0" y="1456944"/>
                  </a:moveTo>
                  <a:lnTo>
                    <a:pt x="990600" y="1456944"/>
                  </a:lnTo>
                  <a:lnTo>
                    <a:pt x="990600" y="0"/>
                  </a:lnTo>
                  <a:lnTo>
                    <a:pt x="0" y="0"/>
                  </a:lnTo>
                  <a:lnTo>
                    <a:pt x="0" y="145694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94" name="Google Shape;294;p30"/>
          <p:cNvSpPr txBox="1"/>
          <p:nvPr/>
        </p:nvSpPr>
        <p:spPr>
          <a:xfrm>
            <a:off x="798982" y="1229004"/>
            <a:ext cx="7560945" cy="1574165"/>
          </a:xfrm>
          <a:prstGeom prst="rect">
            <a:avLst/>
          </a:prstGeom>
          <a:noFill/>
          <a:ln>
            <a:noFill/>
          </a:ln>
        </p:spPr>
        <p:txBody>
          <a:bodyPr anchorCtr="0" anchor="t" bIns="0" lIns="0" spcFirstLastPara="1" rIns="0" wrap="square" tIns="19810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are the names of the unique launch sites?</a:t>
            </a:r>
            <a:endParaRPr sz="2200">
              <a:latin typeface="Arial"/>
              <a:ea typeface="Arial"/>
              <a:cs typeface="Arial"/>
              <a:sym typeface="Arial"/>
            </a:endParaRPr>
          </a:p>
          <a:p>
            <a:pPr indent="-227965" lvl="0" marL="240665" rtl="0" algn="l">
              <a:lnSpc>
                <a:spcPct val="100000"/>
              </a:lnSpc>
              <a:spcBef>
                <a:spcPts val="1465"/>
              </a:spcBef>
              <a:spcAft>
                <a:spcPts val="0"/>
              </a:spcAft>
              <a:buClr>
                <a:srgbClr val="0A48CA"/>
              </a:buClr>
              <a:buSzPts val="3300"/>
              <a:buFont typeface="Arial"/>
              <a:buChar char="•"/>
            </a:pPr>
            <a:r>
              <a:rPr b="1" baseline="30000" lang="en-US" sz="3300">
                <a:solidFill>
                  <a:srgbClr val="0A48CA"/>
                </a:solidFill>
                <a:latin typeface="Arial"/>
                <a:ea typeface="Arial"/>
                <a:cs typeface="Arial"/>
                <a:sym typeface="Arial"/>
              </a:rPr>
              <a:t>Query:	</a:t>
            </a:r>
            <a:r>
              <a:rPr lang="en-US" sz="1400">
                <a:solidFill>
                  <a:srgbClr val="009900"/>
                </a:solidFill>
                <a:latin typeface="Arial"/>
                <a:ea typeface="Arial"/>
                <a:cs typeface="Arial"/>
                <a:sym typeface="Arial"/>
              </a:rPr>
              <a:t>SELECT DISTINCT </a:t>
            </a:r>
            <a:r>
              <a:rPr lang="en-US" sz="1400">
                <a:latin typeface="Arial"/>
                <a:ea typeface="Arial"/>
                <a:cs typeface="Arial"/>
                <a:sym typeface="Arial"/>
              </a:rPr>
              <a:t>LAUNCH_SITE </a:t>
            </a:r>
            <a:r>
              <a:rPr lang="en-US" sz="1400">
                <a:solidFill>
                  <a:srgbClr val="009900"/>
                </a:solidFill>
                <a:latin typeface="Arial"/>
                <a:ea typeface="Arial"/>
                <a:cs typeface="Arial"/>
                <a:sym typeface="Arial"/>
              </a:rPr>
              <a:t>FROM </a:t>
            </a:r>
            <a:r>
              <a:rPr lang="en-US" sz="1400">
                <a:latin typeface="Arial"/>
                <a:ea typeface="Arial"/>
                <a:cs typeface="Arial"/>
                <a:sym typeface="Arial"/>
              </a:rPr>
              <a:t>SPACEXDATASET;</a:t>
            </a:r>
            <a:endParaRPr sz="1400">
              <a:latin typeface="Arial"/>
              <a:ea typeface="Arial"/>
              <a:cs typeface="Arial"/>
              <a:sym typeface="Arial"/>
            </a:endParaRPr>
          </a:p>
          <a:p>
            <a:pPr indent="-227965" lvl="0" marL="240665" rtl="0" algn="l">
              <a:lnSpc>
                <a:spcPct val="100000"/>
              </a:lnSpc>
              <a:spcBef>
                <a:spcPts val="1345"/>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295" name="Google Shape;295;p30"/>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3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nvSpPr>
        <p:spPr>
          <a:xfrm>
            <a:off x="798982" y="1415287"/>
            <a:ext cx="7773034"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Find 5 records with launch sites that begin with `CCA`.</a:t>
            </a:r>
            <a:endParaRPr sz="2200">
              <a:latin typeface="Arial"/>
              <a:ea typeface="Arial"/>
              <a:cs typeface="Arial"/>
              <a:sym typeface="Arial"/>
            </a:endParaRPr>
          </a:p>
        </p:txBody>
      </p:sp>
      <p:sp>
        <p:nvSpPr>
          <p:cNvPr id="302" name="Google Shape;302;p31"/>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03" name="Google Shape;303;p31"/>
          <p:cNvSpPr txBox="1"/>
          <p:nvPr/>
        </p:nvSpPr>
        <p:spPr>
          <a:xfrm>
            <a:off x="798982" y="3982339"/>
            <a:ext cx="1017905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This is a fairly straightforward sampling mechanism used to gain a sense of the data contained in the database table.</a:t>
            </a:r>
            <a:endParaRPr sz="2200">
              <a:latin typeface="Arial"/>
              <a:ea typeface="Arial"/>
              <a:cs typeface="Arial"/>
              <a:sym typeface="Arial"/>
            </a:endParaRPr>
          </a:p>
        </p:txBody>
      </p:sp>
      <p:sp>
        <p:nvSpPr>
          <p:cNvPr id="304" name="Google Shape;304;p31"/>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Launch Site Names That Begin with 'CCA'</a:t>
            </a:r>
            <a:endParaRPr/>
          </a:p>
        </p:txBody>
      </p:sp>
      <p:grpSp>
        <p:nvGrpSpPr>
          <p:cNvPr id="305" name="Google Shape;305;p31"/>
          <p:cNvGrpSpPr/>
          <p:nvPr/>
        </p:nvGrpSpPr>
        <p:grpSpPr>
          <a:xfrm>
            <a:off x="2083307" y="2481072"/>
            <a:ext cx="9356090" cy="1325880"/>
            <a:chOff x="2083307" y="2481072"/>
            <a:chExt cx="9356090" cy="1325880"/>
          </a:xfrm>
        </p:grpSpPr>
        <p:pic>
          <p:nvPicPr>
            <p:cNvPr id="306" name="Google Shape;306;p31"/>
            <p:cNvPicPr preferRelativeResize="0"/>
            <p:nvPr/>
          </p:nvPicPr>
          <p:blipFill rotWithShape="1">
            <a:blip r:embed="rId3">
              <a:alphaModFix/>
            </a:blip>
            <a:srcRect b="0" l="0" r="0" t="0"/>
            <a:stretch/>
          </p:blipFill>
          <p:spPr>
            <a:xfrm>
              <a:off x="2087879" y="2485644"/>
              <a:ext cx="9346692" cy="1316735"/>
            </a:xfrm>
            <a:prstGeom prst="rect">
              <a:avLst/>
            </a:prstGeom>
            <a:noFill/>
            <a:ln>
              <a:noFill/>
            </a:ln>
          </p:spPr>
        </p:pic>
        <p:sp>
          <p:nvSpPr>
            <p:cNvPr id="307" name="Google Shape;307;p31"/>
            <p:cNvSpPr/>
            <p:nvPr/>
          </p:nvSpPr>
          <p:spPr>
            <a:xfrm>
              <a:off x="2083307" y="2481072"/>
              <a:ext cx="9356090" cy="1325880"/>
            </a:xfrm>
            <a:custGeom>
              <a:rect b="b" l="l" r="r" t="t"/>
              <a:pathLst>
                <a:path extrusionOk="0" h="1325879" w="9356090">
                  <a:moveTo>
                    <a:pt x="0" y="1325879"/>
                  </a:moveTo>
                  <a:lnTo>
                    <a:pt x="9355836" y="1325879"/>
                  </a:lnTo>
                  <a:lnTo>
                    <a:pt x="9355836" y="0"/>
                  </a:lnTo>
                  <a:lnTo>
                    <a:pt x="0" y="0"/>
                  </a:lnTo>
                  <a:lnTo>
                    <a:pt x="0" y="1325879"/>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8" name="Google Shape;308;p31"/>
          <p:cNvSpPr txBox="1"/>
          <p:nvPr/>
        </p:nvSpPr>
        <p:spPr>
          <a:xfrm>
            <a:off x="2059051" y="2005076"/>
            <a:ext cx="6397625"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launch_site </a:t>
            </a:r>
            <a:r>
              <a:rPr lang="en-US" sz="1400">
                <a:solidFill>
                  <a:srgbClr val="009900"/>
                </a:solidFill>
                <a:latin typeface="Arial"/>
                <a:ea typeface="Arial"/>
                <a:cs typeface="Arial"/>
                <a:sym typeface="Arial"/>
              </a:rPr>
              <a:t>LIKE </a:t>
            </a:r>
            <a:r>
              <a:rPr lang="en-US" sz="1400">
                <a:solidFill>
                  <a:srgbClr val="DA4646"/>
                </a:solidFill>
                <a:latin typeface="Arial"/>
                <a:ea typeface="Arial"/>
                <a:cs typeface="Arial"/>
                <a:sym typeface="Arial"/>
              </a:rPr>
              <a:t>'CCA%' </a:t>
            </a:r>
            <a:r>
              <a:rPr lang="en-US" sz="1400">
                <a:solidFill>
                  <a:srgbClr val="009900"/>
                </a:solidFill>
                <a:latin typeface="Arial"/>
                <a:ea typeface="Arial"/>
                <a:cs typeface="Arial"/>
                <a:sym typeface="Arial"/>
              </a:rPr>
              <a:t>LIMIT </a:t>
            </a:r>
            <a:r>
              <a:rPr lang="en-US" sz="1400">
                <a:solidFill>
                  <a:srgbClr val="292929"/>
                </a:solidFill>
                <a:latin typeface="Arial"/>
                <a:ea typeface="Arial"/>
                <a:cs typeface="Arial"/>
                <a:sym typeface="Arial"/>
              </a:rPr>
              <a:t>5;</a:t>
            </a:r>
            <a:endParaRPr sz="1400">
              <a:latin typeface="Arial"/>
              <a:ea typeface="Arial"/>
              <a:cs typeface="Arial"/>
              <a:sym typeface="Arial"/>
            </a:endParaRPr>
          </a:p>
        </p:txBody>
      </p:sp>
      <p:sp>
        <p:nvSpPr>
          <p:cNvPr id="309" name="Google Shape;309;p31"/>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 name="Google Shape;310;p3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nvSpPr>
        <p:spPr>
          <a:xfrm>
            <a:off x="798982" y="1415287"/>
            <a:ext cx="8790305"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is the total payload carried by boosters from NASA?</a:t>
            </a:r>
            <a:endParaRPr sz="2200">
              <a:latin typeface="Arial"/>
              <a:ea typeface="Arial"/>
              <a:cs typeface="Arial"/>
              <a:sym typeface="Arial"/>
            </a:endParaRPr>
          </a:p>
        </p:txBody>
      </p:sp>
      <p:sp>
        <p:nvSpPr>
          <p:cNvPr id="316" name="Google Shape;316;p32"/>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17" name="Google Shape;317;p32"/>
          <p:cNvSpPr txBox="1"/>
          <p:nvPr/>
        </p:nvSpPr>
        <p:spPr>
          <a:xfrm>
            <a:off x="798982" y="3468751"/>
            <a:ext cx="973455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total payload carried by boosters from NASA is 48,213 kg.</a:t>
            </a:r>
            <a:endParaRPr sz="2200">
              <a:latin typeface="Arial"/>
              <a:ea typeface="Arial"/>
              <a:cs typeface="Arial"/>
              <a:sym typeface="Arial"/>
            </a:endParaRPr>
          </a:p>
        </p:txBody>
      </p:sp>
      <p:sp>
        <p:nvSpPr>
          <p:cNvPr id="318" name="Google Shape;318;p3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Total Payload Mass</a:t>
            </a:r>
            <a:endParaRPr/>
          </a:p>
        </p:txBody>
      </p:sp>
      <p:sp>
        <p:nvSpPr>
          <p:cNvPr id="319" name="Google Shape;319;p32"/>
          <p:cNvSpPr txBox="1"/>
          <p:nvPr/>
        </p:nvSpPr>
        <p:spPr>
          <a:xfrm>
            <a:off x="2059051" y="1981962"/>
            <a:ext cx="9237980"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sum(payload_mass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"Total Payload Mass (kg)"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customer </a:t>
            </a:r>
            <a:r>
              <a:rPr lang="en-US" sz="1400" u="none">
                <a:solidFill>
                  <a:srgbClr val="009900"/>
                </a:solidFill>
                <a:latin typeface="Arial"/>
                <a:ea typeface="Arial"/>
                <a:cs typeface="Arial"/>
                <a:sym typeface="Arial"/>
              </a:rPr>
              <a:t>LIKE </a:t>
            </a:r>
            <a:r>
              <a:rPr lang="en-US" sz="1400" u="none">
                <a:solidFill>
                  <a:srgbClr val="DA4646"/>
                </a:solidFill>
                <a:latin typeface="Arial"/>
                <a:ea typeface="Arial"/>
                <a:cs typeface="Arial"/>
                <a:sym typeface="Arial"/>
              </a:rPr>
              <a:t>'%NASA (CRS)%'</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20" name="Google Shape;320;p32"/>
          <p:cNvGrpSpPr/>
          <p:nvPr/>
        </p:nvGrpSpPr>
        <p:grpSpPr>
          <a:xfrm>
            <a:off x="2083307" y="2567939"/>
            <a:ext cx="1553210" cy="581025"/>
            <a:chOff x="2083307" y="2567939"/>
            <a:chExt cx="1553210" cy="581025"/>
          </a:xfrm>
        </p:grpSpPr>
        <p:pic>
          <p:nvPicPr>
            <p:cNvPr id="321" name="Google Shape;321;p32"/>
            <p:cNvPicPr preferRelativeResize="0"/>
            <p:nvPr/>
          </p:nvPicPr>
          <p:blipFill rotWithShape="1">
            <a:blip r:embed="rId3">
              <a:alphaModFix/>
            </a:blip>
            <a:srcRect b="0" l="0" r="0" t="0"/>
            <a:stretch/>
          </p:blipFill>
          <p:spPr>
            <a:xfrm>
              <a:off x="2087879" y="2572511"/>
              <a:ext cx="1543812" cy="571500"/>
            </a:xfrm>
            <a:prstGeom prst="rect">
              <a:avLst/>
            </a:prstGeom>
            <a:noFill/>
            <a:ln>
              <a:noFill/>
            </a:ln>
          </p:spPr>
        </p:pic>
        <p:sp>
          <p:nvSpPr>
            <p:cNvPr id="322" name="Google Shape;322;p32"/>
            <p:cNvSpPr/>
            <p:nvPr/>
          </p:nvSpPr>
          <p:spPr>
            <a:xfrm>
              <a:off x="2083307" y="2567939"/>
              <a:ext cx="1553210" cy="581025"/>
            </a:xfrm>
            <a:custGeom>
              <a:rect b="b" l="l" r="r" t="t"/>
              <a:pathLst>
                <a:path extrusionOk="0" h="581025" w="1553210">
                  <a:moveTo>
                    <a:pt x="0" y="580643"/>
                  </a:moveTo>
                  <a:lnTo>
                    <a:pt x="1552956" y="580643"/>
                  </a:lnTo>
                  <a:lnTo>
                    <a:pt x="1552956" y="0"/>
                  </a:lnTo>
                  <a:lnTo>
                    <a:pt x="0" y="0"/>
                  </a:lnTo>
                  <a:lnTo>
                    <a:pt x="0" y="580643"/>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23" name="Google Shape;323;p32"/>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4" name="Google Shape;324;p32"/>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30" name="Google Shape;330;p33"/>
          <p:cNvSpPr txBox="1"/>
          <p:nvPr/>
        </p:nvSpPr>
        <p:spPr>
          <a:xfrm>
            <a:off x="798982" y="3468751"/>
            <a:ext cx="1035050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000">
                <a:solidFill>
                  <a:srgbClr val="292929"/>
                </a:solidFill>
                <a:latin typeface="Arial"/>
                <a:ea typeface="Arial"/>
                <a:cs typeface="Arial"/>
                <a:sym typeface="Arial"/>
              </a:rPr>
              <a:t>The average payload mass carried by booster version F9 v1.1 is 2,928 kg.</a:t>
            </a:r>
            <a:endParaRPr sz="2000">
              <a:latin typeface="Arial"/>
              <a:ea typeface="Arial"/>
              <a:cs typeface="Arial"/>
              <a:sym typeface="Arial"/>
            </a:endParaRPr>
          </a:p>
        </p:txBody>
      </p:sp>
      <p:sp>
        <p:nvSpPr>
          <p:cNvPr id="331" name="Google Shape;331;p33"/>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Average Payload Mass by F9 v1.1</a:t>
            </a:r>
            <a:endParaRPr/>
          </a:p>
        </p:txBody>
      </p:sp>
      <p:sp>
        <p:nvSpPr>
          <p:cNvPr id="332" name="Google Shape;332;p33"/>
          <p:cNvSpPr txBox="1"/>
          <p:nvPr/>
        </p:nvSpPr>
        <p:spPr>
          <a:xfrm>
            <a:off x="798982" y="1415287"/>
            <a:ext cx="10394315" cy="75057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is the average payload mass carried by booster version F9 v1.1?</a:t>
            </a:r>
            <a:endParaRPr sz="2200">
              <a:latin typeface="Arial"/>
              <a:ea typeface="Arial"/>
              <a:cs typeface="Arial"/>
              <a:sym typeface="Arial"/>
            </a:endParaRPr>
          </a:p>
          <a:p>
            <a:pPr indent="0" lvl="0" marL="1272540" rtl="0" algn="l">
              <a:lnSpc>
                <a:spcPct val="100000"/>
              </a:lnSpc>
              <a:spcBef>
                <a:spcPts val="1395"/>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sum(payload_mass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 count(payload_mass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“Average Payload Mass (kg)" </a:t>
            </a:r>
            <a:r>
              <a:rPr lang="en-US" sz="1400" u="none">
                <a:solidFill>
                  <a:srgbClr val="009900"/>
                </a:solidFill>
                <a:latin typeface="Arial"/>
                <a:ea typeface="Arial"/>
                <a:cs typeface="Arial"/>
                <a:sym typeface="Arial"/>
              </a:rPr>
              <a:t>FROM</a:t>
            </a:r>
            <a:endParaRPr sz="1400">
              <a:latin typeface="Arial"/>
              <a:ea typeface="Arial"/>
              <a:cs typeface="Arial"/>
              <a:sym typeface="Arial"/>
            </a:endParaRPr>
          </a:p>
        </p:txBody>
      </p:sp>
      <p:sp>
        <p:nvSpPr>
          <p:cNvPr id="333" name="Google Shape;333;p33"/>
          <p:cNvSpPr txBox="1"/>
          <p:nvPr/>
        </p:nvSpPr>
        <p:spPr>
          <a:xfrm>
            <a:off x="2059051" y="2139823"/>
            <a:ext cx="4742180"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booster_version </a:t>
            </a:r>
            <a:r>
              <a:rPr lang="en-US" sz="1400">
                <a:solidFill>
                  <a:srgbClr val="009900"/>
                </a:solidFill>
                <a:latin typeface="Arial"/>
                <a:ea typeface="Arial"/>
                <a:cs typeface="Arial"/>
                <a:sym typeface="Arial"/>
              </a:rPr>
              <a:t>LIKE </a:t>
            </a:r>
            <a:r>
              <a:rPr lang="en-US" sz="1400">
                <a:solidFill>
                  <a:srgbClr val="DA4646"/>
                </a:solidFill>
                <a:latin typeface="Arial"/>
                <a:ea typeface="Arial"/>
                <a:cs typeface="Arial"/>
                <a:sym typeface="Arial"/>
              </a:rPr>
              <a:t>'F9 v1.1'</a:t>
            </a:r>
            <a:r>
              <a:rPr lang="en-US" sz="1400">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34" name="Google Shape;334;p33"/>
          <p:cNvGrpSpPr/>
          <p:nvPr/>
        </p:nvGrpSpPr>
        <p:grpSpPr>
          <a:xfrm>
            <a:off x="2083307" y="2555748"/>
            <a:ext cx="1752600" cy="561340"/>
            <a:chOff x="2083307" y="2555748"/>
            <a:chExt cx="1752600" cy="561340"/>
          </a:xfrm>
        </p:grpSpPr>
        <p:pic>
          <p:nvPicPr>
            <p:cNvPr id="335" name="Google Shape;335;p33"/>
            <p:cNvPicPr preferRelativeResize="0"/>
            <p:nvPr/>
          </p:nvPicPr>
          <p:blipFill rotWithShape="1">
            <a:blip r:embed="rId3">
              <a:alphaModFix/>
            </a:blip>
            <a:srcRect b="0" l="0" r="0" t="0"/>
            <a:stretch/>
          </p:blipFill>
          <p:spPr>
            <a:xfrm>
              <a:off x="2087879" y="2560320"/>
              <a:ext cx="1743456" cy="551688"/>
            </a:xfrm>
            <a:prstGeom prst="rect">
              <a:avLst/>
            </a:prstGeom>
            <a:noFill/>
            <a:ln>
              <a:noFill/>
            </a:ln>
          </p:spPr>
        </p:pic>
        <p:sp>
          <p:nvSpPr>
            <p:cNvPr id="336" name="Google Shape;336;p33"/>
            <p:cNvSpPr/>
            <p:nvPr/>
          </p:nvSpPr>
          <p:spPr>
            <a:xfrm>
              <a:off x="2083307" y="2555748"/>
              <a:ext cx="1752600" cy="561340"/>
            </a:xfrm>
            <a:custGeom>
              <a:rect b="b" l="l" r="r" t="t"/>
              <a:pathLst>
                <a:path extrusionOk="0" h="561339" w="1752600">
                  <a:moveTo>
                    <a:pt x="0" y="560831"/>
                  </a:moveTo>
                  <a:lnTo>
                    <a:pt x="1752599" y="560831"/>
                  </a:lnTo>
                  <a:lnTo>
                    <a:pt x="1752599" y="0"/>
                  </a:lnTo>
                  <a:lnTo>
                    <a:pt x="0" y="0"/>
                  </a:lnTo>
                  <a:lnTo>
                    <a:pt x="0" y="560831"/>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37" name="Google Shape;337;p33"/>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3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nvSpPr>
        <p:spPr>
          <a:xfrm>
            <a:off x="798982" y="1415287"/>
            <a:ext cx="1027112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On which date did the first successful landing outcome on ground pad</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occur?</a:t>
            </a:r>
            <a:endParaRPr sz="2200">
              <a:latin typeface="Arial"/>
              <a:ea typeface="Arial"/>
              <a:cs typeface="Arial"/>
              <a:sym typeface="Arial"/>
            </a:endParaRPr>
          </a:p>
        </p:txBody>
      </p:sp>
      <p:sp>
        <p:nvSpPr>
          <p:cNvPr id="344" name="Google Shape;344;p34"/>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45" name="Google Shape;345;p34"/>
          <p:cNvSpPr txBox="1"/>
          <p:nvPr/>
        </p:nvSpPr>
        <p:spPr>
          <a:xfrm>
            <a:off x="798982" y="3804030"/>
            <a:ext cx="996315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first successful landing outcome on ground pad occurred on December 22, 2015.</a:t>
            </a:r>
            <a:endParaRPr sz="2200">
              <a:latin typeface="Arial"/>
              <a:ea typeface="Arial"/>
              <a:cs typeface="Arial"/>
              <a:sym typeface="Arial"/>
            </a:endParaRPr>
          </a:p>
        </p:txBody>
      </p:sp>
      <p:sp>
        <p:nvSpPr>
          <p:cNvPr id="346" name="Google Shape;346;p34"/>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First Successful Ground Landing Date</a:t>
            </a:r>
            <a:endParaRPr/>
          </a:p>
        </p:txBody>
      </p:sp>
      <p:grpSp>
        <p:nvGrpSpPr>
          <p:cNvPr id="347" name="Google Shape;347;p34"/>
          <p:cNvGrpSpPr/>
          <p:nvPr/>
        </p:nvGrpSpPr>
        <p:grpSpPr>
          <a:xfrm>
            <a:off x="2083307" y="2849879"/>
            <a:ext cx="2467610" cy="561340"/>
            <a:chOff x="2083307" y="2849879"/>
            <a:chExt cx="2467610" cy="561340"/>
          </a:xfrm>
        </p:grpSpPr>
        <p:pic>
          <p:nvPicPr>
            <p:cNvPr id="348" name="Google Shape;348;p34"/>
            <p:cNvPicPr preferRelativeResize="0"/>
            <p:nvPr/>
          </p:nvPicPr>
          <p:blipFill rotWithShape="1">
            <a:blip r:embed="rId3">
              <a:alphaModFix/>
            </a:blip>
            <a:srcRect b="0" l="0" r="0" t="0"/>
            <a:stretch/>
          </p:blipFill>
          <p:spPr>
            <a:xfrm>
              <a:off x="2087879" y="2854451"/>
              <a:ext cx="2458212" cy="551688"/>
            </a:xfrm>
            <a:prstGeom prst="rect">
              <a:avLst/>
            </a:prstGeom>
            <a:noFill/>
            <a:ln>
              <a:noFill/>
            </a:ln>
          </p:spPr>
        </p:pic>
        <p:sp>
          <p:nvSpPr>
            <p:cNvPr id="349" name="Google Shape;349;p34"/>
            <p:cNvSpPr/>
            <p:nvPr/>
          </p:nvSpPr>
          <p:spPr>
            <a:xfrm>
              <a:off x="2083307" y="2849879"/>
              <a:ext cx="2467610" cy="561340"/>
            </a:xfrm>
            <a:custGeom>
              <a:rect b="b" l="l" r="r" t="t"/>
              <a:pathLst>
                <a:path extrusionOk="0" h="561339" w="2467610">
                  <a:moveTo>
                    <a:pt x="0" y="560832"/>
                  </a:moveTo>
                  <a:lnTo>
                    <a:pt x="2467356" y="560832"/>
                  </a:lnTo>
                  <a:lnTo>
                    <a:pt x="2467356" y="0"/>
                  </a:lnTo>
                  <a:lnTo>
                    <a:pt x="0" y="0"/>
                  </a:lnTo>
                  <a:lnTo>
                    <a:pt x="0" y="56083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0" name="Google Shape;350;p34"/>
          <p:cNvSpPr txBox="1"/>
          <p:nvPr/>
        </p:nvSpPr>
        <p:spPr>
          <a:xfrm>
            <a:off x="2059051" y="2294889"/>
            <a:ext cx="954595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min(DATE) </a:t>
            </a:r>
            <a:r>
              <a:rPr lang="en-US" sz="1400">
                <a:solidFill>
                  <a:srgbClr val="009900"/>
                </a:solidFill>
                <a:latin typeface="Arial"/>
                <a:ea typeface="Arial"/>
                <a:cs typeface="Arial"/>
                <a:sym typeface="Arial"/>
              </a:rPr>
              <a:t>AS </a:t>
            </a:r>
            <a:r>
              <a:rPr lang="en-US" sz="1400">
                <a:solidFill>
                  <a:srgbClr val="DA4646"/>
                </a:solidFill>
                <a:latin typeface="Arial"/>
                <a:ea typeface="Arial"/>
                <a:cs typeface="Arial"/>
                <a:sym typeface="Arial"/>
              </a:rPr>
              <a:t>"First Successful Landing Outcome Date"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LIKE </a:t>
            </a:r>
            <a:r>
              <a:rPr lang="en-US" sz="1400" u="none">
                <a:solidFill>
                  <a:srgbClr val="292929"/>
                </a:solidFill>
                <a:latin typeface="Arial"/>
                <a:ea typeface="Arial"/>
                <a:cs typeface="Arial"/>
                <a:sym typeface="Arial"/>
              </a:rPr>
              <a:t>‘</a:t>
            </a:r>
            <a:r>
              <a:rPr lang="en-US" sz="1400" u="none">
                <a:solidFill>
                  <a:srgbClr val="DA4646"/>
                </a:solidFill>
                <a:latin typeface="Arial"/>
                <a:ea typeface="Arial"/>
                <a:cs typeface="Arial"/>
                <a:sym typeface="Arial"/>
              </a:rPr>
              <a:t>Success (ground pad)'</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sp>
        <p:nvSpPr>
          <p:cNvPr id="351" name="Google Shape;351;p34"/>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2" name="Google Shape;352;p3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nvSpPr>
        <p:spPr>
          <a:xfrm>
            <a:off x="798982" y="1415287"/>
            <a:ext cx="1045273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are the names of the boosters which have successfully landed on</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drone ship and had a payload mass greater than 4000 but less than 6000?</a:t>
            </a:r>
            <a:endParaRPr sz="2200">
              <a:latin typeface="Arial"/>
              <a:ea typeface="Arial"/>
              <a:cs typeface="Arial"/>
              <a:sym typeface="Arial"/>
            </a:endParaRPr>
          </a:p>
        </p:txBody>
      </p:sp>
      <p:sp>
        <p:nvSpPr>
          <p:cNvPr id="358" name="Google Shape;358;p35"/>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59" name="Google Shape;359;p35"/>
          <p:cNvSpPr txBox="1"/>
          <p:nvPr/>
        </p:nvSpPr>
        <p:spPr>
          <a:xfrm>
            <a:off x="798982" y="4317619"/>
            <a:ext cx="10135235" cy="1031240"/>
          </a:xfrm>
          <a:prstGeom prst="rect">
            <a:avLst/>
          </a:prstGeom>
          <a:noFill/>
          <a:ln>
            <a:noFill/>
          </a:ln>
        </p:spPr>
        <p:txBody>
          <a:bodyPr anchorCtr="0" anchor="t" bIns="0" lIns="0" spcFirstLastPara="1" rIns="0" wrap="square" tIns="12050">
            <a:spAutoFit/>
          </a:bodyPr>
          <a:lstStyle/>
          <a:p>
            <a:pPr indent="-228600" lvl="0" marL="241300" marR="5080" rtl="0" algn="just">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four booster versions that have successfully landed on drone ship with a payload mass greater than 4,000 kg but less than 6,000 kg are listed above.</a:t>
            </a:r>
            <a:endParaRPr sz="2200">
              <a:latin typeface="Arial"/>
              <a:ea typeface="Arial"/>
              <a:cs typeface="Arial"/>
              <a:sym typeface="Arial"/>
            </a:endParaRPr>
          </a:p>
        </p:txBody>
      </p:sp>
      <p:sp>
        <p:nvSpPr>
          <p:cNvPr id="360" name="Google Shape;360;p35"/>
          <p:cNvSpPr txBox="1"/>
          <p:nvPr>
            <p:ph type="title"/>
          </p:nvPr>
        </p:nvSpPr>
        <p:spPr>
          <a:xfrm>
            <a:off x="848969" y="444246"/>
            <a:ext cx="10245725" cy="595376"/>
          </a:xfrm>
          <a:prstGeom prst="rect">
            <a:avLst/>
          </a:prstGeom>
          <a:noFill/>
          <a:ln>
            <a:noFill/>
          </a:ln>
        </p:spPr>
        <p:txBody>
          <a:bodyPr anchorCtr="0" anchor="t" bIns="0" lIns="0" spcFirstLastPara="1" rIns="0" wrap="square" tIns="117725">
            <a:spAutoFit/>
          </a:bodyPr>
          <a:lstStyle/>
          <a:p>
            <a:pPr indent="0" lvl="0" marL="12700" rtl="0" algn="l">
              <a:lnSpc>
                <a:spcPct val="100000"/>
              </a:lnSpc>
              <a:spcBef>
                <a:spcPts val="0"/>
              </a:spcBef>
              <a:spcAft>
                <a:spcPts val="0"/>
              </a:spcAft>
              <a:buNone/>
            </a:pPr>
            <a:r>
              <a:rPr lang="en-US" sz="2500">
                <a:solidFill>
                  <a:srgbClr val="6F2F9F"/>
                </a:solidFill>
              </a:rPr>
              <a:t>Successful Drone Ship Landing with Payload between 4000 and 6000</a:t>
            </a:r>
            <a:endParaRPr sz="2500"/>
          </a:p>
        </p:txBody>
      </p:sp>
      <p:grpSp>
        <p:nvGrpSpPr>
          <p:cNvPr id="361" name="Google Shape;361;p35"/>
          <p:cNvGrpSpPr/>
          <p:nvPr/>
        </p:nvGrpSpPr>
        <p:grpSpPr>
          <a:xfrm>
            <a:off x="2083307" y="2808732"/>
            <a:ext cx="1143000" cy="1362710"/>
            <a:chOff x="2083307" y="2808732"/>
            <a:chExt cx="1143000" cy="1362710"/>
          </a:xfrm>
        </p:grpSpPr>
        <p:pic>
          <p:nvPicPr>
            <p:cNvPr id="362" name="Google Shape;362;p35"/>
            <p:cNvPicPr preferRelativeResize="0"/>
            <p:nvPr/>
          </p:nvPicPr>
          <p:blipFill rotWithShape="1">
            <a:blip r:embed="rId3">
              <a:alphaModFix/>
            </a:blip>
            <a:srcRect b="0" l="0" r="0" t="0"/>
            <a:stretch/>
          </p:blipFill>
          <p:spPr>
            <a:xfrm>
              <a:off x="2087879" y="2813304"/>
              <a:ext cx="1133856" cy="1353312"/>
            </a:xfrm>
            <a:prstGeom prst="rect">
              <a:avLst/>
            </a:prstGeom>
            <a:noFill/>
            <a:ln>
              <a:noFill/>
            </a:ln>
          </p:spPr>
        </p:pic>
        <p:sp>
          <p:nvSpPr>
            <p:cNvPr id="363" name="Google Shape;363;p35"/>
            <p:cNvSpPr/>
            <p:nvPr/>
          </p:nvSpPr>
          <p:spPr>
            <a:xfrm>
              <a:off x="2083307" y="2808732"/>
              <a:ext cx="1143000" cy="1362710"/>
            </a:xfrm>
            <a:custGeom>
              <a:rect b="b" l="l" r="r" t="t"/>
              <a:pathLst>
                <a:path extrusionOk="0" h="1362710" w="1143000">
                  <a:moveTo>
                    <a:pt x="0" y="1362456"/>
                  </a:moveTo>
                  <a:lnTo>
                    <a:pt x="1143000" y="1362456"/>
                  </a:lnTo>
                  <a:lnTo>
                    <a:pt x="1143000" y="0"/>
                  </a:lnTo>
                  <a:lnTo>
                    <a:pt x="0" y="0"/>
                  </a:lnTo>
                  <a:lnTo>
                    <a:pt x="0" y="136245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64" name="Google Shape;364;p35"/>
          <p:cNvSpPr txBox="1"/>
          <p:nvPr/>
        </p:nvSpPr>
        <p:spPr>
          <a:xfrm>
            <a:off x="2059051" y="2285492"/>
            <a:ext cx="950277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DISTINCT </a:t>
            </a:r>
            <a:r>
              <a:rPr lang="en-US" sz="1400">
                <a:solidFill>
                  <a:srgbClr val="292929"/>
                </a:solidFill>
                <a:latin typeface="Arial"/>
                <a:ea typeface="Arial"/>
                <a:cs typeface="Arial"/>
                <a:sym typeface="Arial"/>
              </a:rPr>
              <a:t>booster_version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 </a:t>
            </a:r>
            <a:r>
              <a:rPr lang="en-US" sz="1400" u="none">
                <a:solidFill>
                  <a:srgbClr val="DA4646"/>
                </a:solidFill>
                <a:latin typeface="Arial"/>
                <a:ea typeface="Arial"/>
                <a:cs typeface="Arial"/>
                <a:sym typeface="Arial"/>
              </a:rPr>
              <a:t>'Success (drone ship)'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BETWEEN </a:t>
            </a:r>
            <a:r>
              <a:rPr lang="en-US" sz="1400" u="none">
                <a:solidFill>
                  <a:srgbClr val="292929"/>
                </a:solidFill>
                <a:latin typeface="Arial"/>
                <a:ea typeface="Arial"/>
                <a:cs typeface="Arial"/>
                <a:sym typeface="Arial"/>
              </a:rPr>
              <a:t>4000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6000;</a:t>
            </a:r>
            <a:endParaRPr sz="1400">
              <a:latin typeface="Arial"/>
              <a:ea typeface="Arial"/>
              <a:cs typeface="Arial"/>
              <a:sym typeface="Arial"/>
            </a:endParaRPr>
          </a:p>
        </p:txBody>
      </p:sp>
      <p:sp>
        <p:nvSpPr>
          <p:cNvPr id="365" name="Google Shape;365;p35"/>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3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Executive Summary</a:t>
            </a:r>
            <a:endParaRPr/>
          </a:p>
        </p:txBody>
      </p:sp>
      <p:sp>
        <p:nvSpPr>
          <p:cNvPr id="59" name="Google Shape;59;p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60" name="Google Shape;60;p9"/>
          <p:cNvSpPr txBox="1"/>
          <p:nvPr/>
        </p:nvSpPr>
        <p:spPr>
          <a:xfrm>
            <a:off x="798982" y="1415287"/>
            <a:ext cx="10501630" cy="478282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latin typeface="Arial"/>
              <a:ea typeface="Arial"/>
              <a:cs typeface="Arial"/>
              <a:sym typeface="Arial"/>
            </a:endParaRPr>
          </a:p>
          <a:p>
            <a:pPr indent="-228600" lvl="1" marL="697865" marR="132080" rtl="0" algn="just">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Data was collected from the SpaceX public API and publically available data on Wikipedia. Data wrangling included extracting launch outcome information to serve as the dependent variable in the Machine Learning models.</a:t>
            </a:r>
            <a:endParaRPr sz="1800">
              <a:latin typeface="Arial"/>
              <a:ea typeface="Arial"/>
              <a:cs typeface="Arial"/>
              <a:sym typeface="Arial"/>
            </a:endParaRPr>
          </a:p>
          <a:p>
            <a:pPr indent="-228600" lvl="1" marL="697865" marR="5080" rtl="0" algn="just">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SQL queries and data visualizations (static plots, interactive maps, and an interactive dashboard) were created to discover insights about the data set and answer questions.</a:t>
            </a:r>
            <a:endParaRPr sz="1800">
              <a:latin typeface="Arial"/>
              <a:ea typeface="Arial"/>
              <a:cs typeface="Arial"/>
              <a:sym typeface="Arial"/>
            </a:endParaRPr>
          </a:p>
          <a:p>
            <a:pPr indent="-228600" lvl="1" marL="697865" marR="538480"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Predictive analysis was pursued using Logistic Regression, SVM (Support Vector Machine), Decision Tree, and KNN (k-Nearest Neighbors) Machine Learning models.</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Launch data include info about flight number, date of launch, payload mass, orbit type, launch</a:t>
            </a:r>
            <a:endParaRPr sz="1800">
              <a:latin typeface="Arial"/>
              <a:ea typeface="Arial"/>
              <a:cs typeface="Arial"/>
              <a:sym typeface="Arial"/>
            </a:endParaRPr>
          </a:p>
          <a:p>
            <a:pPr indent="0" lvl="0" marL="697865" rtl="0" algn="l">
              <a:lnSpc>
                <a:spcPct val="100000"/>
              </a:lnSpc>
              <a:spcBef>
                <a:spcPts val="5"/>
              </a:spcBef>
              <a:spcAft>
                <a:spcPts val="0"/>
              </a:spcAft>
              <a:buNone/>
            </a:pPr>
            <a:r>
              <a:rPr lang="en-US" sz="1800">
                <a:solidFill>
                  <a:srgbClr val="292929"/>
                </a:solidFill>
                <a:latin typeface="Arial"/>
                <a:ea typeface="Arial"/>
                <a:cs typeface="Arial"/>
                <a:sym typeface="Arial"/>
              </a:rPr>
              <a:t>site, mission outcome and other variables.</a:t>
            </a:r>
            <a:endParaRPr sz="1800">
              <a:latin typeface="Arial"/>
              <a:ea typeface="Arial"/>
              <a:cs typeface="Arial"/>
              <a:sym typeface="Arial"/>
            </a:endParaRPr>
          </a:p>
          <a:p>
            <a:pPr indent="-228600" lvl="1" marL="697865" marR="16510"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Logistic Regression, SVM (Support Vector Machine), and KNN (k-Nearest Neighbors) all perform equally well for Machine Learning models on this dataset.</a:t>
            </a:r>
            <a:endParaRPr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nvSpPr>
        <p:spPr>
          <a:xfrm>
            <a:off x="798982" y="175021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72" name="Google Shape;372;p36"/>
          <p:cNvSpPr txBox="1"/>
          <p:nvPr/>
        </p:nvSpPr>
        <p:spPr>
          <a:xfrm>
            <a:off x="798982" y="3468751"/>
            <a:ext cx="926846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were 61 successful and 40 failed mission outcomes.</a:t>
            </a:r>
            <a:endParaRPr sz="2200">
              <a:latin typeface="Arial"/>
              <a:ea typeface="Arial"/>
              <a:cs typeface="Arial"/>
              <a:sym typeface="Arial"/>
            </a:endParaRPr>
          </a:p>
        </p:txBody>
      </p:sp>
      <p:sp>
        <p:nvSpPr>
          <p:cNvPr id="373" name="Google Shape;373;p36"/>
          <p:cNvSpPr txBox="1"/>
          <p:nvPr>
            <p:ph type="title"/>
          </p:nvPr>
        </p:nvSpPr>
        <p:spPr>
          <a:xfrm>
            <a:off x="848969" y="444246"/>
            <a:ext cx="10245725" cy="595376"/>
          </a:xfrm>
          <a:prstGeom prst="rect">
            <a:avLst/>
          </a:prstGeom>
          <a:noFill/>
          <a:ln>
            <a:noFill/>
          </a:ln>
        </p:spPr>
        <p:txBody>
          <a:bodyPr anchorCtr="0" anchor="t" bIns="0" lIns="0" spcFirstLastPara="1" rIns="0" wrap="square" tIns="58275">
            <a:spAutoFit/>
          </a:bodyPr>
          <a:lstStyle/>
          <a:p>
            <a:pPr indent="0" lvl="0" marL="12700" rtl="0" algn="l">
              <a:lnSpc>
                <a:spcPct val="100000"/>
              </a:lnSpc>
              <a:spcBef>
                <a:spcPts val="0"/>
              </a:spcBef>
              <a:spcAft>
                <a:spcPts val="0"/>
              </a:spcAft>
              <a:buNone/>
            </a:pPr>
            <a:r>
              <a:rPr lang="en-US" sz="3100">
                <a:solidFill>
                  <a:srgbClr val="6F2F9F"/>
                </a:solidFill>
              </a:rPr>
              <a:t>Total Number of Successful and Failure Mission Outcomes</a:t>
            </a:r>
            <a:endParaRPr sz="3100"/>
          </a:p>
        </p:txBody>
      </p:sp>
      <p:sp>
        <p:nvSpPr>
          <p:cNvPr id="374" name="Google Shape;374;p36"/>
          <p:cNvSpPr txBox="1"/>
          <p:nvPr/>
        </p:nvSpPr>
        <p:spPr>
          <a:xfrm>
            <a:off x="798982" y="1415287"/>
            <a:ext cx="10421620" cy="73279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was the total number of successful and failed mission outcomes?</a:t>
            </a:r>
            <a:endParaRPr sz="2200">
              <a:latin typeface="Arial"/>
              <a:ea typeface="Arial"/>
              <a:cs typeface="Arial"/>
              <a:sym typeface="Arial"/>
            </a:endParaRPr>
          </a:p>
          <a:p>
            <a:pPr indent="0" lvl="0" marL="1272540" rtl="0" algn="l">
              <a:lnSpc>
                <a:spcPct val="100000"/>
              </a:lnSpc>
              <a:spcBef>
                <a:spcPts val="125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a:t>
            </a: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count(*)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lcase(landing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LIKE </a:t>
            </a:r>
            <a:r>
              <a:rPr lang="en-US" sz="1400" u="none">
                <a:solidFill>
                  <a:srgbClr val="DA4646"/>
                </a:solidFill>
                <a:latin typeface="Arial"/>
                <a:ea typeface="Arial"/>
                <a:cs typeface="Arial"/>
                <a:sym typeface="Arial"/>
              </a:rPr>
              <a:t>'%success%'</a:t>
            </a:r>
            <a:r>
              <a:rPr lang="en-US" sz="1400" u="none">
                <a:solidFill>
                  <a:srgbClr val="292929"/>
                </a:solidFill>
                <a:latin typeface="Arial"/>
                <a:ea typeface="Arial"/>
                <a:cs typeface="Arial"/>
                <a:sym typeface="Arial"/>
              </a:rPr>
              <a:t>) </a:t>
            </a:r>
            <a:r>
              <a:rPr lang="en-US" sz="1400" u="none">
                <a:solidFill>
                  <a:srgbClr val="009900"/>
                </a:solidFill>
                <a:latin typeface="Arial"/>
                <a:ea typeface="Arial"/>
                <a:cs typeface="Arial"/>
                <a:sym typeface="Arial"/>
              </a:rPr>
              <a:t>AS</a:t>
            </a:r>
            <a:endParaRPr sz="1400">
              <a:latin typeface="Arial"/>
              <a:ea typeface="Arial"/>
              <a:cs typeface="Arial"/>
              <a:sym typeface="Arial"/>
            </a:endParaRPr>
          </a:p>
        </p:txBody>
      </p:sp>
      <p:sp>
        <p:nvSpPr>
          <p:cNvPr id="375" name="Google Shape;375;p36"/>
          <p:cNvSpPr txBox="1"/>
          <p:nvPr/>
        </p:nvSpPr>
        <p:spPr>
          <a:xfrm>
            <a:off x="2059051" y="2121535"/>
            <a:ext cx="9383395" cy="2393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DA4646"/>
                </a:solidFill>
                <a:latin typeface="Arial"/>
                <a:ea typeface="Arial"/>
                <a:cs typeface="Arial"/>
                <a:sym typeface="Arial"/>
              </a:rPr>
              <a:t>"Success“, </a:t>
            </a:r>
            <a:r>
              <a:rPr lang="en-US" sz="1400">
                <a:solidFill>
                  <a:srgbClr val="292929"/>
                </a:solidFill>
                <a:latin typeface="Arial"/>
                <a:ea typeface="Arial"/>
                <a:cs typeface="Arial"/>
                <a:sym typeface="Arial"/>
              </a:rPr>
              <a:t>count(*) </a:t>
            </a:r>
            <a:r>
              <a:rPr lang="en-US" sz="1400">
                <a:solidFill>
                  <a:srgbClr val="009900"/>
                </a:solidFill>
                <a:latin typeface="Arial"/>
                <a:ea typeface="Arial"/>
                <a:cs typeface="Arial"/>
                <a:sym typeface="Arial"/>
              </a:rPr>
              <a:t>AS </a:t>
            </a:r>
            <a:r>
              <a:rPr lang="en-US" sz="1400">
                <a:solidFill>
                  <a:srgbClr val="DA4646"/>
                </a:solidFill>
                <a:latin typeface="Arial"/>
                <a:ea typeface="Arial"/>
                <a:cs typeface="Arial"/>
                <a:sym typeface="Arial"/>
              </a:rPr>
              <a:t>"Failure" </a:t>
            </a:r>
            <a:r>
              <a:rPr lang="en-US" sz="1400">
                <a:solidFill>
                  <a:srgbClr val="009900"/>
                </a:solidFill>
                <a:latin typeface="Arial"/>
                <a:ea typeface="Arial"/>
                <a:cs typeface="Arial"/>
                <a:sym typeface="Arial"/>
              </a:rPr>
              <a:t>FROM </a:t>
            </a:r>
            <a:r>
              <a:rPr lang="en-US" sz="1400">
                <a:solidFill>
                  <a:srgbClr val="292929"/>
                </a:solidFill>
                <a:latin typeface="Arial"/>
                <a:ea typeface="Arial"/>
                <a:cs typeface="Arial"/>
                <a:sym typeface="Arial"/>
              </a:rPr>
              <a:t>SPACEXDATASET </a:t>
            </a:r>
            <a:r>
              <a:rPr lang="en-US" sz="1400">
                <a:solidFill>
                  <a:srgbClr val="009900"/>
                </a:solidFill>
                <a:latin typeface="Arial"/>
                <a:ea typeface="Arial"/>
                <a:cs typeface="Arial"/>
                <a:sym typeface="Arial"/>
              </a:rPr>
              <a:t>WHERE </a:t>
            </a:r>
            <a:r>
              <a:rPr lang="en-US" sz="1400">
                <a:solidFill>
                  <a:srgbClr val="292929"/>
                </a:solidFill>
                <a:latin typeface="Arial"/>
                <a:ea typeface="Arial"/>
                <a:cs typeface="Arial"/>
                <a:sym typeface="Arial"/>
              </a:rPr>
              <a:t>lcase(landing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NOT LIKE </a:t>
            </a:r>
            <a:r>
              <a:rPr lang="en-US" sz="1400" u="none">
                <a:solidFill>
                  <a:srgbClr val="DA4646"/>
                </a:solidFill>
                <a:latin typeface="Arial"/>
                <a:ea typeface="Arial"/>
                <a:cs typeface="Arial"/>
                <a:sym typeface="Arial"/>
              </a:rPr>
              <a:t>'%success%'</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grpSp>
        <p:nvGrpSpPr>
          <p:cNvPr id="376" name="Google Shape;376;p36"/>
          <p:cNvGrpSpPr/>
          <p:nvPr/>
        </p:nvGrpSpPr>
        <p:grpSpPr>
          <a:xfrm>
            <a:off x="2083307" y="2491739"/>
            <a:ext cx="1210310" cy="551815"/>
            <a:chOff x="2083307" y="2491739"/>
            <a:chExt cx="1210310" cy="551815"/>
          </a:xfrm>
        </p:grpSpPr>
        <p:pic>
          <p:nvPicPr>
            <p:cNvPr id="377" name="Google Shape;377;p36"/>
            <p:cNvPicPr preferRelativeResize="0"/>
            <p:nvPr/>
          </p:nvPicPr>
          <p:blipFill rotWithShape="1">
            <a:blip r:embed="rId3">
              <a:alphaModFix/>
            </a:blip>
            <a:srcRect b="0" l="0" r="0" t="0"/>
            <a:stretch/>
          </p:blipFill>
          <p:spPr>
            <a:xfrm>
              <a:off x="2087879" y="2496311"/>
              <a:ext cx="1200912" cy="542544"/>
            </a:xfrm>
            <a:prstGeom prst="rect">
              <a:avLst/>
            </a:prstGeom>
            <a:noFill/>
            <a:ln>
              <a:noFill/>
            </a:ln>
          </p:spPr>
        </p:pic>
        <p:sp>
          <p:nvSpPr>
            <p:cNvPr id="378" name="Google Shape;378;p36"/>
            <p:cNvSpPr/>
            <p:nvPr/>
          </p:nvSpPr>
          <p:spPr>
            <a:xfrm>
              <a:off x="2083307" y="2491739"/>
              <a:ext cx="1210310" cy="551815"/>
            </a:xfrm>
            <a:custGeom>
              <a:rect b="b" l="l" r="r" t="t"/>
              <a:pathLst>
                <a:path extrusionOk="0" h="551814" w="1210310">
                  <a:moveTo>
                    <a:pt x="0" y="551688"/>
                  </a:moveTo>
                  <a:lnTo>
                    <a:pt x="1210056" y="551688"/>
                  </a:lnTo>
                  <a:lnTo>
                    <a:pt x="1210056" y="0"/>
                  </a:lnTo>
                  <a:lnTo>
                    <a:pt x="0" y="0"/>
                  </a:lnTo>
                  <a:lnTo>
                    <a:pt x="0" y="5516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79" name="Google Shape;379;p36"/>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p3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386" name="Google Shape;386;p3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Boosters Carried Maximum Payload</a:t>
            </a:r>
            <a:endParaRPr/>
          </a:p>
        </p:txBody>
      </p:sp>
      <p:sp>
        <p:nvSpPr>
          <p:cNvPr id="387" name="Google Shape;387;p37"/>
          <p:cNvSpPr txBox="1"/>
          <p:nvPr/>
        </p:nvSpPr>
        <p:spPr>
          <a:xfrm>
            <a:off x="798982" y="1415287"/>
            <a:ext cx="10473055" cy="106743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Question: </a:t>
            </a:r>
            <a:r>
              <a:rPr lang="en-US" sz="2200">
                <a:solidFill>
                  <a:srgbClr val="292929"/>
                </a:solidFill>
                <a:latin typeface="Arial"/>
                <a:ea typeface="Arial"/>
                <a:cs typeface="Arial"/>
                <a:sym typeface="Arial"/>
              </a:rPr>
              <a:t>What were the names of the boosters which have carried the maximum</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payload mass?</a:t>
            </a:r>
            <a:endParaRPr sz="2200">
              <a:latin typeface="Arial"/>
              <a:ea typeface="Arial"/>
              <a:cs typeface="Arial"/>
              <a:sym typeface="Arial"/>
            </a:endParaRPr>
          </a:p>
          <a:p>
            <a:pPr indent="0" lvl="0" marL="1272540" rtl="0" algn="l">
              <a:lnSpc>
                <a:spcPct val="100000"/>
              </a:lnSpc>
              <a:spcBef>
                <a:spcPts val="1245"/>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booster_version, 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 (</a:t>
            </a:r>
            <a:r>
              <a:rPr lang="en-US" sz="1400" u="none">
                <a:solidFill>
                  <a:srgbClr val="009900"/>
                </a:solidFill>
                <a:latin typeface="Arial"/>
                <a:ea typeface="Arial"/>
                <a:cs typeface="Arial"/>
                <a:sym typeface="Arial"/>
              </a:rPr>
              <a:t>SELECT</a:t>
            </a:r>
            <a:endParaRPr sz="1400">
              <a:latin typeface="Arial"/>
              <a:ea typeface="Arial"/>
              <a:cs typeface="Arial"/>
              <a:sym typeface="Arial"/>
            </a:endParaRPr>
          </a:p>
        </p:txBody>
      </p:sp>
      <p:sp>
        <p:nvSpPr>
          <p:cNvPr id="388" name="Google Shape;388;p37"/>
          <p:cNvSpPr txBox="1"/>
          <p:nvPr/>
        </p:nvSpPr>
        <p:spPr>
          <a:xfrm>
            <a:off x="2059051" y="2455875"/>
            <a:ext cx="4337050" cy="240029"/>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1400">
                <a:solidFill>
                  <a:srgbClr val="292929"/>
                </a:solidFill>
                <a:latin typeface="Arial"/>
                <a:ea typeface="Arial"/>
                <a:cs typeface="Arial"/>
                <a:sym typeface="Arial"/>
              </a:rPr>
              <a:t>max(payload_mass</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kg_)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a:t>
            </a:r>
            <a:endParaRPr sz="1400">
              <a:latin typeface="Arial"/>
              <a:ea typeface="Arial"/>
              <a:cs typeface="Arial"/>
              <a:sym typeface="Arial"/>
            </a:endParaRPr>
          </a:p>
        </p:txBody>
      </p:sp>
      <p:sp>
        <p:nvSpPr>
          <p:cNvPr id="389" name="Google Shape;389;p37"/>
          <p:cNvSpPr txBox="1"/>
          <p:nvPr/>
        </p:nvSpPr>
        <p:spPr>
          <a:xfrm>
            <a:off x="4772659" y="2782061"/>
            <a:ext cx="6810375" cy="136652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latin typeface="Arial"/>
                <a:ea typeface="Arial"/>
                <a:cs typeface="Arial"/>
                <a:sym typeface="Arial"/>
              </a:rPr>
              <a:t>The maximum payload mass carried in this dataset is 15,600 kg. Twelve (12) separate Falcon 9 boosters carried this amount of payload mass.</a:t>
            </a:r>
            <a:endParaRPr sz="2200">
              <a:latin typeface="Arial"/>
              <a:ea typeface="Arial"/>
              <a:cs typeface="Arial"/>
              <a:sym typeface="Arial"/>
            </a:endParaRPr>
          </a:p>
        </p:txBody>
      </p:sp>
      <p:grpSp>
        <p:nvGrpSpPr>
          <p:cNvPr id="390" name="Google Shape;390;p37"/>
          <p:cNvGrpSpPr/>
          <p:nvPr/>
        </p:nvGrpSpPr>
        <p:grpSpPr>
          <a:xfrm>
            <a:off x="2083307" y="2825495"/>
            <a:ext cx="2362200" cy="3743325"/>
            <a:chOff x="2083307" y="2825495"/>
            <a:chExt cx="2362200" cy="3743325"/>
          </a:xfrm>
        </p:grpSpPr>
        <p:pic>
          <p:nvPicPr>
            <p:cNvPr id="391" name="Google Shape;391;p37"/>
            <p:cNvPicPr preferRelativeResize="0"/>
            <p:nvPr/>
          </p:nvPicPr>
          <p:blipFill rotWithShape="1">
            <a:blip r:embed="rId3">
              <a:alphaModFix/>
            </a:blip>
            <a:srcRect b="0" l="0" r="0" t="0"/>
            <a:stretch/>
          </p:blipFill>
          <p:spPr>
            <a:xfrm>
              <a:off x="2087879" y="2830067"/>
              <a:ext cx="2353056" cy="3733800"/>
            </a:xfrm>
            <a:prstGeom prst="rect">
              <a:avLst/>
            </a:prstGeom>
            <a:noFill/>
            <a:ln>
              <a:noFill/>
            </a:ln>
          </p:spPr>
        </p:pic>
        <p:sp>
          <p:nvSpPr>
            <p:cNvPr id="392" name="Google Shape;392;p37"/>
            <p:cNvSpPr/>
            <p:nvPr/>
          </p:nvSpPr>
          <p:spPr>
            <a:xfrm>
              <a:off x="2083307" y="2825495"/>
              <a:ext cx="2362200" cy="3743325"/>
            </a:xfrm>
            <a:custGeom>
              <a:rect b="b" l="l" r="r" t="t"/>
              <a:pathLst>
                <a:path extrusionOk="0" h="3743325" w="2362200">
                  <a:moveTo>
                    <a:pt x="0" y="3742944"/>
                  </a:moveTo>
                  <a:lnTo>
                    <a:pt x="2362199" y="3742944"/>
                  </a:lnTo>
                  <a:lnTo>
                    <a:pt x="2362199" y="0"/>
                  </a:lnTo>
                  <a:lnTo>
                    <a:pt x="0" y="0"/>
                  </a:lnTo>
                  <a:lnTo>
                    <a:pt x="0" y="3742944"/>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93" name="Google Shape;393;p37"/>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37"/>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nvSpPr>
        <p:spPr>
          <a:xfrm>
            <a:off x="798982" y="1415287"/>
            <a:ext cx="9623425" cy="69596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List the failed landing_outcomes in drone ship, their booster versions,</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and launch site names for records in year 2015.</a:t>
            </a:r>
            <a:endParaRPr sz="2200">
              <a:latin typeface="Arial"/>
              <a:ea typeface="Arial"/>
              <a:cs typeface="Arial"/>
              <a:sym typeface="Arial"/>
            </a:endParaRPr>
          </a:p>
        </p:txBody>
      </p:sp>
      <p:sp>
        <p:nvSpPr>
          <p:cNvPr id="400" name="Google Shape;400;p38"/>
          <p:cNvSpPr txBox="1"/>
          <p:nvPr/>
        </p:nvSpPr>
        <p:spPr>
          <a:xfrm>
            <a:off x="798982" y="2085492"/>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401" name="Google Shape;401;p38"/>
          <p:cNvSpPr txBox="1"/>
          <p:nvPr/>
        </p:nvSpPr>
        <p:spPr>
          <a:xfrm>
            <a:off x="798982" y="3804030"/>
            <a:ext cx="10478770"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There were two failed landing outcomes with a drone ship in 2015. Both launched from CCAFS LC-40. One occurred in January and the other in April.</a:t>
            </a:r>
            <a:endParaRPr sz="2200">
              <a:latin typeface="Arial"/>
              <a:ea typeface="Arial"/>
              <a:cs typeface="Arial"/>
              <a:sym typeface="Arial"/>
            </a:endParaRPr>
          </a:p>
        </p:txBody>
      </p:sp>
      <p:sp>
        <p:nvSpPr>
          <p:cNvPr id="402" name="Google Shape;402;p38"/>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2F9F"/>
                </a:solidFill>
              </a:rPr>
              <a:t>2015 Launch Records</a:t>
            </a:r>
            <a:endParaRPr/>
          </a:p>
        </p:txBody>
      </p:sp>
      <p:sp>
        <p:nvSpPr>
          <p:cNvPr id="403" name="Google Shape;403;p38"/>
          <p:cNvSpPr txBox="1"/>
          <p:nvPr/>
        </p:nvSpPr>
        <p:spPr>
          <a:xfrm>
            <a:off x="2059051" y="2279142"/>
            <a:ext cx="9518650"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MONTHNAME(DATE) AS “Month”, 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booster_version, launch_site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 </a:t>
            </a:r>
            <a:r>
              <a:rPr lang="en-US" sz="1400" u="none">
                <a:solidFill>
                  <a:srgbClr val="DA4646"/>
                </a:solidFill>
                <a:latin typeface="Arial"/>
                <a:ea typeface="Arial"/>
                <a:cs typeface="Arial"/>
                <a:sym typeface="Arial"/>
              </a:rPr>
              <a:t>'Failure (drone ship)' </a:t>
            </a:r>
            <a:r>
              <a:rPr lang="en-US" sz="1400" u="none">
                <a:solidFill>
                  <a:srgbClr val="009900"/>
                </a:solidFill>
                <a:latin typeface="Arial"/>
                <a:ea typeface="Arial"/>
                <a:cs typeface="Arial"/>
                <a:sym typeface="Arial"/>
              </a:rPr>
              <a:t>AND </a:t>
            </a:r>
            <a:r>
              <a:rPr lang="en-US" sz="1400" u="none">
                <a:solidFill>
                  <a:srgbClr val="292929"/>
                </a:solidFill>
                <a:latin typeface="Arial"/>
                <a:ea typeface="Arial"/>
                <a:cs typeface="Arial"/>
                <a:sym typeface="Arial"/>
              </a:rPr>
              <a:t>YEAR(DATE) = 2015;</a:t>
            </a:r>
            <a:endParaRPr sz="1400">
              <a:latin typeface="Arial"/>
              <a:ea typeface="Arial"/>
              <a:cs typeface="Arial"/>
              <a:sym typeface="Arial"/>
            </a:endParaRPr>
          </a:p>
        </p:txBody>
      </p:sp>
      <p:grpSp>
        <p:nvGrpSpPr>
          <p:cNvPr id="404" name="Google Shape;404;p38"/>
          <p:cNvGrpSpPr/>
          <p:nvPr/>
        </p:nvGrpSpPr>
        <p:grpSpPr>
          <a:xfrm>
            <a:off x="2083307" y="2852927"/>
            <a:ext cx="3648710" cy="829310"/>
            <a:chOff x="2083307" y="2852927"/>
            <a:chExt cx="3648710" cy="829310"/>
          </a:xfrm>
        </p:grpSpPr>
        <p:pic>
          <p:nvPicPr>
            <p:cNvPr id="405" name="Google Shape;405;p38"/>
            <p:cNvPicPr preferRelativeResize="0"/>
            <p:nvPr/>
          </p:nvPicPr>
          <p:blipFill rotWithShape="1">
            <a:blip r:embed="rId3">
              <a:alphaModFix/>
            </a:blip>
            <a:srcRect b="0" l="0" r="0" t="0"/>
            <a:stretch/>
          </p:blipFill>
          <p:spPr>
            <a:xfrm>
              <a:off x="2087879" y="2857499"/>
              <a:ext cx="3639312" cy="819912"/>
            </a:xfrm>
            <a:prstGeom prst="rect">
              <a:avLst/>
            </a:prstGeom>
            <a:noFill/>
            <a:ln>
              <a:noFill/>
            </a:ln>
          </p:spPr>
        </p:pic>
        <p:sp>
          <p:nvSpPr>
            <p:cNvPr id="406" name="Google Shape;406;p38"/>
            <p:cNvSpPr/>
            <p:nvPr/>
          </p:nvSpPr>
          <p:spPr>
            <a:xfrm>
              <a:off x="2083307" y="2852927"/>
              <a:ext cx="3648710" cy="829310"/>
            </a:xfrm>
            <a:custGeom>
              <a:rect b="b" l="l" r="r" t="t"/>
              <a:pathLst>
                <a:path extrusionOk="0" h="829310" w="3648710">
                  <a:moveTo>
                    <a:pt x="0" y="829056"/>
                  </a:moveTo>
                  <a:lnTo>
                    <a:pt x="3648455" y="829056"/>
                  </a:lnTo>
                  <a:lnTo>
                    <a:pt x="3648455" y="0"/>
                  </a:lnTo>
                  <a:lnTo>
                    <a:pt x="0" y="0"/>
                  </a:lnTo>
                  <a:lnTo>
                    <a:pt x="0" y="82905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07" name="Google Shape;407;p38"/>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8" name="Google Shape;408;p38"/>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nvSpPr>
        <p:spPr>
          <a:xfrm>
            <a:off x="798982" y="1415923"/>
            <a:ext cx="10598785" cy="69596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Task: </a:t>
            </a: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2200">
              <a:latin typeface="Arial"/>
              <a:ea typeface="Arial"/>
              <a:cs typeface="Arial"/>
              <a:sym typeface="Arial"/>
            </a:endParaRPr>
          </a:p>
        </p:txBody>
      </p:sp>
      <p:sp>
        <p:nvSpPr>
          <p:cNvPr id="414" name="Google Shape;414;p39"/>
          <p:cNvSpPr txBox="1"/>
          <p:nvPr/>
        </p:nvSpPr>
        <p:spPr>
          <a:xfrm>
            <a:off x="798982" y="2086127"/>
            <a:ext cx="1200150" cy="1052830"/>
          </a:xfrm>
          <a:prstGeom prst="rect">
            <a:avLst/>
          </a:prstGeom>
          <a:noFill/>
          <a:ln>
            <a:noFill/>
          </a:ln>
        </p:spPr>
        <p:txBody>
          <a:bodyPr anchorCtr="0" anchor="t" bIns="0" lIns="0" spcFirstLastPara="1" rIns="0" wrap="square" tIns="191125">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Query:</a:t>
            </a:r>
            <a:endParaRPr sz="2200">
              <a:latin typeface="Arial"/>
              <a:ea typeface="Arial"/>
              <a:cs typeface="Arial"/>
              <a:sym typeface="Arial"/>
            </a:endParaRPr>
          </a:p>
          <a:p>
            <a:pPr indent="-227965" lvl="0" marL="240665" rtl="0" algn="l">
              <a:lnSpc>
                <a:spcPct val="100000"/>
              </a:lnSpc>
              <a:spcBef>
                <a:spcPts val="140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Result:</a:t>
            </a:r>
            <a:endParaRPr sz="2200">
              <a:latin typeface="Arial"/>
              <a:ea typeface="Arial"/>
              <a:cs typeface="Arial"/>
              <a:sym typeface="Arial"/>
            </a:endParaRPr>
          </a:p>
        </p:txBody>
      </p:sp>
      <p:sp>
        <p:nvSpPr>
          <p:cNvPr id="415" name="Google Shape;415;p39"/>
          <p:cNvSpPr txBox="1"/>
          <p:nvPr/>
        </p:nvSpPr>
        <p:spPr>
          <a:xfrm>
            <a:off x="798982" y="5857747"/>
            <a:ext cx="9019540" cy="36068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0A48CA"/>
              </a:buClr>
              <a:buSzPts val="2200"/>
              <a:buFont typeface="Arial"/>
              <a:buChar char="•"/>
            </a:pPr>
            <a:r>
              <a:rPr b="1" lang="en-US" sz="2200">
                <a:solidFill>
                  <a:srgbClr val="0A48CA"/>
                </a:solidFill>
                <a:latin typeface="Arial"/>
                <a:ea typeface="Arial"/>
                <a:cs typeface="Arial"/>
                <a:sym typeface="Arial"/>
              </a:rPr>
              <a:t>Explanation: </a:t>
            </a:r>
            <a:r>
              <a:rPr lang="en-US" sz="2200">
                <a:solidFill>
                  <a:srgbClr val="292929"/>
                </a:solidFill>
                <a:latin typeface="Arial"/>
                <a:ea typeface="Arial"/>
                <a:cs typeface="Arial"/>
                <a:sym typeface="Arial"/>
              </a:rPr>
              <a:t>The most common landing outcome was ‘not attempted’.</a:t>
            </a:r>
            <a:endParaRPr sz="2200">
              <a:latin typeface="Arial"/>
              <a:ea typeface="Arial"/>
              <a:cs typeface="Arial"/>
              <a:sym typeface="Arial"/>
            </a:endParaRPr>
          </a:p>
        </p:txBody>
      </p:sp>
      <p:sp>
        <p:nvSpPr>
          <p:cNvPr id="416" name="Google Shape;416;p39"/>
          <p:cNvSpPr txBox="1"/>
          <p:nvPr>
            <p:ph type="title"/>
          </p:nvPr>
        </p:nvSpPr>
        <p:spPr>
          <a:xfrm>
            <a:off x="848969" y="444246"/>
            <a:ext cx="10245725" cy="595376"/>
          </a:xfrm>
          <a:prstGeom prst="rect">
            <a:avLst/>
          </a:prstGeom>
          <a:noFill/>
          <a:ln>
            <a:noFill/>
          </a:ln>
        </p:spPr>
        <p:txBody>
          <a:bodyPr anchorCtr="0" anchor="t" bIns="0" lIns="0" spcFirstLastPara="1" rIns="0" wrap="square" tIns="87575">
            <a:spAutoFit/>
          </a:bodyPr>
          <a:lstStyle/>
          <a:p>
            <a:pPr indent="0" lvl="0" marL="12700" rtl="0" algn="l">
              <a:lnSpc>
                <a:spcPct val="100000"/>
              </a:lnSpc>
              <a:spcBef>
                <a:spcPts val="0"/>
              </a:spcBef>
              <a:spcAft>
                <a:spcPts val="0"/>
              </a:spcAft>
              <a:buNone/>
            </a:pPr>
            <a:r>
              <a:rPr lang="en-US" sz="2800">
                <a:solidFill>
                  <a:srgbClr val="6F2F9F"/>
                </a:solidFill>
              </a:rPr>
              <a:t>Rank Landing Outcomes Between 2010-06-04 and 2017-03-20</a:t>
            </a:r>
            <a:endParaRPr sz="2800"/>
          </a:p>
        </p:txBody>
      </p:sp>
      <p:grpSp>
        <p:nvGrpSpPr>
          <p:cNvPr id="417" name="Google Shape;417;p39"/>
          <p:cNvGrpSpPr/>
          <p:nvPr/>
        </p:nvGrpSpPr>
        <p:grpSpPr>
          <a:xfrm>
            <a:off x="2083307" y="2776727"/>
            <a:ext cx="1961514" cy="2628900"/>
            <a:chOff x="2083307" y="2776727"/>
            <a:chExt cx="1961514" cy="2628900"/>
          </a:xfrm>
        </p:grpSpPr>
        <p:pic>
          <p:nvPicPr>
            <p:cNvPr id="418" name="Google Shape;418;p39"/>
            <p:cNvPicPr preferRelativeResize="0"/>
            <p:nvPr/>
          </p:nvPicPr>
          <p:blipFill rotWithShape="1">
            <a:blip r:embed="rId3">
              <a:alphaModFix/>
            </a:blip>
            <a:srcRect b="0" l="0" r="0" t="0"/>
            <a:stretch/>
          </p:blipFill>
          <p:spPr>
            <a:xfrm>
              <a:off x="2087879" y="2781299"/>
              <a:ext cx="1952244" cy="2619756"/>
            </a:xfrm>
            <a:prstGeom prst="rect">
              <a:avLst/>
            </a:prstGeom>
            <a:noFill/>
            <a:ln>
              <a:noFill/>
            </a:ln>
          </p:spPr>
        </p:pic>
        <p:sp>
          <p:nvSpPr>
            <p:cNvPr id="419" name="Google Shape;419;p39"/>
            <p:cNvSpPr/>
            <p:nvPr/>
          </p:nvSpPr>
          <p:spPr>
            <a:xfrm>
              <a:off x="2083307" y="2776727"/>
              <a:ext cx="1961514" cy="2628900"/>
            </a:xfrm>
            <a:custGeom>
              <a:rect b="b" l="l" r="r" t="t"/>
              <a:pathLst>
                <a:path extrusionOk="0" h="2628900" w="1961514">
                  <a:moveTo>
                    <a:pt x="0" y="2628900"/>
                  </a:moveTo>
                  <a:lnTo>
                    <a:pt x="1961388" y="2628900"/>
                  </a:lnTo>
                  <a:lnTo>
                    <a:pt x="1961388" y="0"/>
                  </a:lnTo>
                  <a:lnTo>
                    <a:pt x="0" y="0"/>
                  </a:lnTo>
                  <a:lnTo>
                    <a:pt x="0" y="26289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20" name="Google Shape;420;p39"/>
          <p:cNvSpPr txBox="1"/>
          <p:nvPr/>
        </p:nvSpPr>
        <p:spPr>
          <a:xfrm>
            <a:off x="2059051" y="2289810"/>
            <a:ext cx="9514205"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rgbClr val="009900"/>
                </a:solidFill>
                <a:latin typeface="Arial"/>
                <a:ea typeface="Arial"/>
                <a:cs typeface="Arial"/>
                <a:sym typeface="Arial"/>
              </a:rPr>
              <a:t>SELECT </a:t>
            </a:r>
            <a:r>
              <a:rPr lang="en-US" sz="1400">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count(landing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AS </a:t>
            </a:r>
            <a:r>
              <a:rPr lang="en-US" sz="1400" u="none">
                <a:solidFill>
                  <a:srgbClr val="DA4646"/>
                </a:solidFill>
                <a:latin typeface="Arial"/>
                <a:ea typeface="Arial"/>
                <a:cs typeface="Arial"/>
                <a:sym typeface="Arial"/>
              </a:rPr>
              <a:t>"Count" </a:t>
            </a:r>
            <a:r>
              <a:rPr lang="en-US" sz="1400" u="none">
                <a:solidFill>
                  <a:srgbClr val="009900"/>
                </a:solidFill>
                <a:latin typeface="Arial"/>
                <a:ea typeface="Arial"/>
                <a:cs typeface="Arial"/>
                <a:sym typeface="Arial"/>
              </a:rPr>
              <a:t>FROM </a:t>
            </a:r>
            <a:r>
              <a:rPr lang="en-US" sz="1400" u="none">
                <a:solidFill>
                  <a:srgbClr val="292929"/>
                </a:solidFill>
                <a:latin typeface="Arial"/>
                <a:ea typeface="Arial"/>
                <a:cs typeface="Arial"/>
                <a:sym typeface="Arial"/>
              </a:rPr>
              <a:t>SPACEXDATASET </a:t>
            </a:r>
            <a:r>
              <a:rPr lang="en-US" sz="1400" u="none">
                <a:solidFill>
                  <a:srgbClr val="009900"/>
                </a:solidFill>
                <a:latin typeface="Arial"/>
                <a:ea typeface="Arial"/>
                <a:cs typeface="Arial"/>
                <a:sym typeface="Arial"/>
              </a:rPr>
              <a:t>WHERE </a:t>
            </a:r>
            <a:r>
              <a:rPr lang="en-US" sz="1400" u="none">
                <a:solidFill>
                  <a:srgbClr val="292929"/>
                </a:solidFill>
                <a:latin typeface="Arial"/>
                <a:ea typeface="Arial"/>
                <a:cs typeface="Arial"/>
                <a:sym typeface="Arial"/>
              </a:rPr>
              <a:t>DATE </a:t>
            </a:r>
            <a:r>
              <a:rPr lang="en-US" sz="1400" u="none">
                <a:solidFill>
                  <a:srgbClr val="009900"/>
                </a:solidFill>
                <a:latin typeface="Arial"/>
                <a:ea typeface="Arial"/>
                <a:cs typeface="Arial"/>
                <a:sym typeface="Arial"/>
              </a:rPr>
              <a:t>BETWEEN </a:t>
            </a:r>
            <a:r>
              <a:rPr lang="en-US" sz="1400" u="none">
                <a:solidFill>
                  <a:srgbClr val="DA4646"/>
                </a:solidFill>
                <a:latin typeface="Arial"/>
                <a:ea typeface="Arial"/>
                <a:cs typeface="Arial"/>
                <a:sym typeface="Arial"/>
              </a:rPr>
              <a:t>'2010-06-04' </a:t>
            </a:r>
            <a:r>
              <a:rPr lang="en-US" sz="1400" u="none">
                <a:solidFill>
                  <a:srgbClr val="009900"/>
                </a:solidFill>
                <a:latin typeface="Arial"/>
                <a:ea typeface="Arial"/>
                <a:cs typeface="Arial"/>
                <a:sym typeface="Arial"/>
              </a:rPr>
              <a:t>AND </a:t>
            </a:r>
            <a:r>
              <a:rPr lang="en-US" sz="1400" u="none">
                <a:solidFill>
                  <a:srgbClr val="DA4646"/>
                </a:solidFill>
                <a:latin typeface="Arial"/>
                <a:ea typeface="Arial"/>
                <a:cs typeface="Arial"/>
                <a:sym typeface="Arial"/>
              </a:rPr>
              <a:t>'2017-03-20' </a:t>
            </a:r>
            <a:r>
              <a:rPr lang="en-US" sz="1400" u="none">
                <a:solidFill>
                  <a:srgbClr val="009900"/>
                </a:solidFill>
                <a:latin typeface="Arial"/>
                <a:ea typeface="Arial"/>
                <a:cs typeface="Arial"/>
                <a:sym typeface="Arial"/>
              </a:rPr>
              <a:t>GROUP BY </a:t>
            </a:r>
            <a:r>
              <a:rPr lang="en-US" sz="1400" u="none">
                <a:solidFill>
                  <a:srgbClr val="292929"/>
                </a:solidFill>
                <a:latin typeface="Arial"/>
                <a:ea typeface="Arial"/>
                <a:cs typeface="Arial"/>
                <a:sym typeface="Arial"/>
              </a:rPr>
              <a: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ORDER BY </a:t>
            </a:r>
            <a:r>
              <a:rPr lang="en-US" sz="1400" u="none">
                <a:solidFill>
                  <a:srgbClr val="292929"/>
                </a:solidFill>
                <a:latin typeface="Arial"/>
                <a:ea typeface="Arial"/>
                <a:cs typeface="Arial"/>
                <a:sym typeface="Arial"/>
              </a:rPr>
              <a:t>count(landing</a:t>
            </a:r>
            <a:r>
              <a:rPr lang="en-US" sz="1400" u="sng">
                <a:solidFill>
                  <a:srgbClr val="292929"/>
                </a:solidFill>
                <a:latin typeface="Arial"/>
                <a:ea typeface="Arial"/>
                <a:cs typeface="Arial"/>
                <a:sym typeface="Arial"/>
              </a:rPr>
              <a:t>	</a:t>
            </a:r>
            <a:r>
              <a:rPr lang="en-US" sz="1400" u="none">
                <a:solidFill>
                  <a:srgbClr val="292929"/>
                </a:solidFill>
                <a:latin typeface="Arial"/>
                <a:ea typeface="Arial"/>
                <a:cs typeface="Arial"/>
                <a:sym typeface="Arial"/>
              </a:rPr>
              <a:t>outcome) </a:t>
            </a:r>
            <a:r>
              <a:rPr lang="en-US" sz="1400" u="none">
                <a:solidFill>
                  <a:srgbClr val="009900"/>
                </a:solidFill>
                <a:latin typeface="Arial"/>
                <a:ea typeface="Arial"/>
                <a:cs typeface="Arial"/>
                <a:sym typeface="Arial"/>
              </a:rPr>
              <a:t>DESC</a:t>
            </a:r>
            <a:r>
              <a:rPr lang="en-US" sz="1400" u="none">
                <a:solidFill>
                  <a:srgbClr val="292929"/>
                </a:solidFill>
                <a:latin typeface="Arial"/>
                <a:ea typeface="Arial"/>
                <a:cs typeface="Arial"/>
                <a:sym typeface="Arial"/>
              </a:rPr>
              <a:t>;</a:t>
            </a:r>
            <a:endParaRPr sz="1400">
              <a:latin typeface="Arial"/>
              <a:ea typeface="Arial"/>
              <a:cs typeface="Arial"/>
              <a:sym typeface="Arial"/>
            </a:endParaRPr>
          </a:p>
        </p:txBody>
      </p:sp>
      <p:sp>
        <p:nvSpPr>
          <p:cNvPr id="421" name="Google Shape;421;p39"/>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2F9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 name="Google Shape;422;p3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6" name="Shape 426"/>
        <p:cNvGrpSpPr/>
        <p:nvPr/>
      </p:nvGrpSpPr>
      <p:grpSpPr>
        <a:xfrm>
          <a:off x="0" y="0"/>
          <a:ext cx="0" cy="0"/>
          <a:chOff x="0" y="0"/>
          <a:chExt cx="0" cy="0"/>
        </a:xfrm>
      </p:grpSpPr>
      <p:pic>
        <p:nvPicPr>
          <p:cNvPr id="427" name="Google Shape;427;p40"/>
          <p:cNvPicPr preferRelativeResize="0"/>
          <p:nvPr/>
        </p:nvPicPr>
        <p:blipFill rotWithShape="1">
          <a:blip r:embed="rId3">
            <a:alphaModFix/>
          </a:blip>
          <a:srcRect b="0" l="0" r="0" t="0"/>
          <a:stretch/>
        </p:blipFill>
        <p:spPr>
          <a:xfrm>
            <a:off x="0" y="0"/>
            <a:ext cx="12187239" cy="6857998"/>
          </a:xfrm>
          <a:prstGeom prst="rect">
            <a:avLst/>
          </a:prstGeom>
          <a:noFill/>
          <a:ln>
            <a:noFill/>
          </a:ln>
        </p:spPr>
      </p:pic>
      <p:sp>
        <p:nvSpPr>
          <p:cNvPr id="428" name="Google Shape;428;p40"/>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 name="Google Shape;429;p40"/>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3</a:t>
            </a:r>
            <a:endParaRPr sz="1800">
              <a:latin typeface="Carlito"/>
              <a:ea typeface="Carlito"/>
              <a:cs typeface="Carlito"/>
              <a:sym typeface="Carl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nvSpPr>
        <p:spPr>
          <a:xfrm>
            <a:off x="798982" y="1415287"/>
            <a:ext cx="6188075" cy="367347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VAFB SLC-4E (California, USA)</a:t>
            </a:r>
            <a:endParaRPr sz="2200">
              <a:latin typeface="Arial"/>
              <a:ea typeface="Arial"/>
              <a:cs typeface="Arial"/>
              <a:sym typeface="Arial"/>
            </a:endParaRPr>
          </a:p>
          <a:p>
            <a:pPr indent="-227965" lvl="1" marL="697865" rtl="0" algn="l">
              <a:lnSpc>
                <a:spcPct val="100000"/>
              </a:lnSpc>
              <a:spcBef>
                <a:spcPts val="1415"/>
              </a:spcBef>
              <a:spcAft>
                <a:spcPts val="0"/>
              </a:spcAft>
              <a:buClr>
                <a:srgbClr val="292929"/>
              </a:buClr>
              <a:buSzPts val="1600"/>
              <a:buFont typeface="Arial"/>
              <a:buChar char="•"/>
            </a:pPr>
            <a:r>
              <a:rPr lang="en-US" sz="1600">
                <a:solidFill>
                  <a:srgbClr val="292929"/>
                </a:solidFill>
                <a:latin typeface="Arial"/>
                <a:ea typeface="Arial"/>
                <a:cs typeface="Arial"/>
                <a:sym typeface="Arial"/>
              </a:rPr>
              <a:t>Vandenberg Air Force Base Space Launch Complex 4E</a:t>
            </a:r>
            <a:endParaRPr sz="1600">
              <a:latin typeface="Arial"/>
              <a:ea typeface="Arial"/>
              <a:cs typeface="Arial"/>
              <a:sym typeface="Arial"/>
            </a:endParaRPr>
          </a:p>
          <a:p>
            <a:pPr indent="-227965" lvl="0" marL="240665" rtl="0" algn="l">
              <a:lnSpc>
                <a:spcPct val="100000"/>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(Florida, USA)</a:t>
            </a:r>
            <a:endParaRPr sz="2200">
              <a:latin typeface="Arial"/>
              <a:ea typeface="Arial"/>
              <a:cs typeface="Arial"/>
              <a:sym typeface="Arial"/>
            </a:endParaRPr>
          </a:p>
          <a:p>
            <a:pPr indent="-227965" lvl="1" marL="697865" rtl="0" algn="l">
              <a:lnSpc>
                <a:spcPct val="100000"/>
              </a:lnSpc>
              <a:spcBef>
                <a:spcPts val="1405"/>
              </a:spcBef>
              <a:spcAft>
                <a:spcPts val="0"/>
              </a:spcAft>
              <a:buClr>
                <a:srgbClr val="292929"/>
              </a:buClr>
              <a:buSzPts val="1800"/>
              <a:buFont typeface="Arial"/>
              <a:buChar char="•"/>
            </a:pPr>
            <a:r>
              <a:rPr lang="en-US" sz="1800">
                <a:solidFill>
                  <a:srgbClr val="292929"/>
                </a:solidFill>
                <a:latin typeface="Arial"/>
                <a:ea typeface="Arial"/>
                <a:cs typeface="Arial"/>
                <a:sym typeface="Arial"/>
              </a:rPr>
              <a:t>Kennedy Space Center Launch Complex 39A</a:t>
            </a:r>
            <a:endParaRPr sz="1800">
              <a:latin typeface="Arial"/>
              <a:ea typeface="Arial"/>
              <a:cs typeface="Arial"/>
              <a:sym typeface="Arial"/>
            </a:endParaRPr>
          </a:p>
          <a:p>
            <a:pPr indent="-227965" lvl="0" marL="240665" rtl="0" algn="l">
              <a:lnSpc>
                <a:spcPct val="100000"/>
              </a:lnSpc>
              <a:spcBef>
                <a:spcPts val="1390"/>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LC-40 (Florida, USA)</a:t>
            </a:r>
            <a:endParaRPr sz="2200">
              <a:latin typeface="Arial"/>
              <a:ea typeface="Arial"/>
              <a:cs typeface="Arial"/>
              <a:sym typeface="Arial"/>
            </a:endParaRPr>
          </a:p>
          <a:p>
            <a:pPr indent="-227965" lvl="1" marL="697865" rtl="0" algn="l">
              <a:lnSpc>
                <a:spcPct val="100000"/>
              </a:lnSpc>
              <a:spcBef>
                <a:spcPts val="1365"/>
              </a:spcBef>
              <a:spcAft>
                <a:spcPts val="0"/>
              </a:spcAft>
              <a:buSzPts val="1800"/>
              <a:buFont typeface="Arial"/>
              <a:buChar char="•"/>
            </a:pPr>
            <a:r>
              <a:rPr lang="en-US" sz="1800">
                <a:latin typeface="Carlito"/>
                <a:ea typeface="Carlito"/>
                <a:cs typeface="Carlito"/>
                <a:sym typeface="Carlito"/>
              </a:rPr>
              <a:t>Cape Canaveral Air Force Station Launch Complex 40</a:t>
            </a:r>
            <a:endParaRPr sz="1800">
              <a:latin typeface="Carlito"/>
              <a:ea typeface="Carlito"/>
              <a:cs typeface="Carlito"/>
              <a:sym typeface="Carlito"/>
            </a:endParaRPr>
          </a:p>
          <a:p>
            <a:pPr indent="-227965" lvl="0" marL="240665" rtl="0" algn="l">
              <a:lnSpc>
                <a:spcPct val="100000"/>
              </a:lnSpc>
              <a:spcBef>
                <a:spcPts val="1435"/>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SLC-40 (Florida, USA)</a:t>
            </a:r>
            <a:endParaRPr sz="2200">
              <a:latin typeface="Arial"/>
              <a:ea typeface="Arial"/>
              <a:cs typeface="Arial"/>
              <a:sym typeface="Arial"/>
            </a:endParaRPr>
          </a:p>
          <a:p>
            <a:pPr indent="-227965" lvl="1" marL="697865" rtl="0" algn="l">
              <a:lnSpc>
                <a:spcPct val="100000"/>
              </a:lnSpc>
              <a:spcBef>
                <a:spcPts val="1360"/>
              </a:spcBef>
              <a:spcAft>
                <a:spcPts val="0"/>
              </a:spcAft>
              <a:buSzPts val="1800"/>
              <a:buFont typeface="Arial"/>
              <a:buChar char="•"/>
            </a:pPr>
            <a:r>
              <a:rPr lang="en-US" sz="1800">
                <a:latin typeface="Carlito"/>
                <a:ea typeface="Carlito"/>
                <a:cs typeface="Carlito"/>
                <a:sym typeface="Carlito"/>
              </a:rPr>
              <a:t>Cape Canaveral Air Force Station Space Launch Complex 40</a:t>
            </a:r>
            <a:endParaRPr sz="1800">
              <a:latin typeface="Carlito"/>
              <a:ea typeface="Carlito"/>
              <a:cs typeface="Carlito"/>
              <a:sym typeface="Carlito"/>
            </a:endParaRPr>
          </a:p>
        </p:txBody>
      </p:sp>
      <p:sp>
        <p:nvSpPr>
          <p:cNvPr id="435" name="Google Shape;435;p41"/>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AC46"/>
                </a:solidFill>
              </a:rPr>
              <a:t>Falcon 9 Launch Site Locations</a:t>
            </a:r>
            <a:endParaRPr/>
          </a:p>
        </p:txBody>
      </p:sp>
      <p:pic>
        <p:nvPicPr>
          <p:cNvPr id="436" name="Google Shape;436;p41"/>
          <p:cNvPicPr preferRelativeResize="0"/>
          <p:nvPr/>
        </p:nvPicPr>
        <p:blipFill rotWithShape="1">
          <a:blip r:embed="rId3">
            <a:alphaModFix/>
          </a:blip>
          <a:srcRect b="0" l="0" r="0" t="0"/>
          <a:stretch/>
        </p:blipFill>
        <p:spPr>
          <a:xfrm>
            <a:off x="7199376" y="1389888"/>
            <a:ext cx="4320539" cy="4319016"/>
          </a:xfrm>
          <a:prstGeom prst="rect">
            <a:avLst/>
          </a:prstGeom>
          <a:noFill/>
          <a:ln>
            <a:noFill/>
          </a:ln>
        </p:spPr>
      </p:pic>
      <p:sp>
        <p:nvSpPr>
          <p:cNvPr id="437" name="Google Shape;437;p41"/>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AC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 name="Google Shape;438;p41"/>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35</a:t>
            </a:r>
            <a:endParaRPr sz="16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nvSpPr>
        <p:spPr>
          <a:xfrm>
            <a:off x="798982" y="1415287"/>
            <a:ext cx="10431780" cy="1880235"/>
          </a:xfrm>
          <a:prstGeom prst="rect">
            <a:avLst/>
          </a:prstGeom>
          <a:noFill/>
          <a:ln>
            <a:noFill/>
          </a:ln>
        </p:spPr>
        <p:txBody>
          <a:bodyPr anchorCtr="0" anchor="t" bIns="0" lIns="0" spcFirstLastPara="1" rIns="0" wrap="square" tIns="12050">
            <a:spAutoFit/>
          </a:bodyPr>
          <a:lstStyle/>
          <a:p>
            <a:pPr indent="-228600" lvl="0" marL="241300" marR="5511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markers display the mission outcomes (Success/Failure) for Falcon 9 first stage landings. They are grouped on the map to be associated with the geographical coordinates for the launch site.</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A sense of a launch site’s success rate for Falcon 9 first stage landings can be gleaned from the relative number of green success markers to red failure markers.</a:t>
            </a:r>
            <a:endParaRPr sz="2200">
              <a:latin typeface="Arial"/>
              <a:ea typeface="Arial"/>
              <a:cs typeface="Arial"/>
              <a:sym typeface="Arial"/>
            </a:endParaRPr>
          </a:p>
        </p:txBody>
      </p:sp>
      <p:sp>
        <p:nvSpPr>
          <p:cNvPr id="444" name="Google Shape;444;p4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AC46"/>
                </a:solidFill>
              </a:rPr>
              <a:t>Map Markers of Success/Failed Landings</a:t>
            </a:r>
            <a:endParaRPr/>
          </a:p>
        </p:txBody>
      </p:sp>
      <p:pic>
        <p:nvPicPr>
          <p:cNvPr id="445" name="Google Shape;445;p42"/>
          <p:cNvPicPr preferRelativeResize="0"/>
          <p:nvPr/>
        </p:nvPicPr>
        <p:blipFill rotWithShape="1">
          <a:blip r:embed="rId3">
            <a:alphaModFix/>
          </a:blip>
          <a:srcRect b="0" l="0" r="0" t="0"/>
          <a:stretch/>
        </p:blipFill>
        <p:spPr>
          <a:xfrm>
            <a:off x="5369052" y="3951732"/>
            <a:ext cx="2161031" cy="2159507"/>
          </a:xfrm>
          <a:prstGeom prst="rect">
            <a:avLst/>
          </a:prstGeom>
          <a:noFill/>
          <a:ln>
            <a:noFill/>
          </a:ln>
        </p:spPr>
      </p:pic>
      <p:pic>
        <p:nvPicPr>
          <p:cNvPr id="446" name="Google Shape;446;p42"/>
          <p:cNvPicPr preferRelativeResize="0"/>
          <p:nvPr/>
        </p:nvPicPr>
        <p:blipFill rotWithShape="1">
          <a:blip r:embed="rId4">
            <a:alphaModFix/>
          </a:blip>
          <a:srcRect b="0" l="0" r="0" t="0"/>
          <a:stretch/>
        </p:blipFill>
        <p:spPr>
          <a:xfrm>
            <a:off x="719327" y="3951732"/>
            <a:ext cx="2161032" cy="2159507"/>
          </a:xfrm>
          <a:prstGeom prst="rect">
            <a:avLst/>
          </a:prstGeom>
          <a:noFill/>
          <a:ln>
            <a:noFill/>
          </a:ln>
        </p:spPr>
      </p:pic>
      <p:pic>
        <p:nvPicPr>
          <p:cNvPr id="447" name="Google Shape;447;p42"/>
          <p:cNvPicPr preferRelativeResize="0"/>
          <p:nvPr/>
        </p:nvPicPr>
        <p:blipFill rotWithShape="1">
          <a:blip r:embed="rId5">
            <a:alphaModFix/>
          </a:blip>
          <a:srcRect b="0" l="0" r="0" t="0"/>
          <a:stretch/>
        </p:blipFill>
        <p:spPr>
          <a:xfrm>
            <a:off x="7691628" y="3951732"/>
            <a:ext cx="2159507" cy="2159507"/>
          </a:xfrm>
          <a:prstGeom prst="rect">
            <a:avLst/>
          </a:prstGeom>
          <a:noFill/>
          <a:ln>
            <a:noFill/>
          </a:ln>
        </p:spPr>
      </p:pic>
      <p:pic>
        <p:nvPicPr>
          <p:cNvPr id="448" name="Google Shape;448;p42"/>
          <p:cNvPicPr preferRelativeResize="0"/>
          <p:nvPr/>
        </p:nvPicPr>
        <p:blipFill rotWithShape="1">
          <a:blip r:embed="rId6">
            <a:alphaModFix/>
          </a:blip>
          <a:srcRect b="0" l="0" r="0" t="0"/>
          <a:stretch/>
        </p:blipFill>
        <p:spPr>
          <a:xfrm>
            <a:off x="3044951" y="3951732"/>
            <a:ext cx="2159507" cy="2159507"/>
          </a:xfrm>
          <a:prstGeom prst="rect">
            <a:avLst/>
          </a:prstGeom>
          <a:noFill/>
          <a:ln>
            <a:noFill/>
          </a:ln>
        </p:spPr>
      </p:pic>
      <p:sp>
        <p:nvSpPr>
          <p:cNvPr id="449" name="Google Shape;449;p42"/>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AC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 name="Google Shape;450;p42"/>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36</a:t>
            </a:r>
            <a:endParaRPr sz="1600">
              <a:latin typeface="Arial"/>
              <a:ea typeface="Arial"/>
              <a:cs typeface="Arial"/>
              <a:sym typeface="Arial"/>
            </a:endParaRPr>
          </a:p>
        </p:txBody>
      </p:sp>
      <p:sp>
        <p:nvSpPr>
          <p:cNvPr id="451" name="Google Shape;451;p42"/>
          <p:cNvSpPr txBox="1"/>
          <p:nvPr/>
        </p:nvSpPr>
        <p:spPr>
          <a:xfrm>
            <a:off x="826414" y="6121345"/>
            <a:ext cx="194818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VAFB SLC-4E</a:t>
            </a:r>
            <a:endParaRPr sz="2400">
              <a:latin typeface="Arial"/>
              <a:ea typeface="Arial"/>
              <a:cs typeface="Arial"/>
              <a:sym typeface="Arial"/>
            </a:endParaRPr>
          </a:p>
        </p:txBody>
      </p:sp>
      <p:sp>
        <p:nvSpPr>
          <p:cNvPr id="452" name="Google Shape;452;p42"/>
          <p:cNvSpPr txBox="1"/>
          <p:nvPr/>
        </p:nvSpPr>
        <p:spPr>
          <a:xfrm>
            <a:off x="3240151" y="6121345"/>
            <a:ext cx="1769745"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KSC LC-39A</a:t>
            </a:r>
            <a:endParaRPr sz="2400">
              <a:latin typeface="Arial"/>
              <a:ea typeface="Arial"/>
              <a:cs typeface="Arial"/>
              <a:sym typeface="Arial"/>
            </a:endParaRPr>
          </a:p>
        </p:txBody>
      </p:sp>
      <p:sp>
        <p:nvSpPr>
          <p:cNvPr id="453" name="Google Shape;453;p42"/>
          <p:cNvSpPr txBox="1"/>
          <p:nvPr/>
        </p:nvSpPr>
        <p:spPr>
          <a:xfrm>
            <a:off x="5464555" y="6121345"/>
            <a:ext cx="1972310" cy="366395"/>
          </a:xfrm>
          <a:prstGeom prst="rect">
            <a:avLst/>
          </a:prstGeom>
          <a:noFill/>
          <a:ln>
            <a:noFill/>
          </a:ln>
        </p:spPr>
        <p:txBody>
          <a:bodyPr anchorCtr="0" anchor="t" bIns="0" lIns="0" spcFirstLastPara="1" rIns="0" wrap="square" tIns="0">
            <a:spAutoFit/>
          </a:bodyPr>
          <a:lstStyle/>
          <a:p>
            <a:pPr indent="0" lvl="0" marL="12700" rtl="0" algn="l">
              <a:lnSpc>
                <a:spcPct val="114791"/>
              </a:lnSpc>
              <a:spcBef>
                <a:spcPts val="0"/>
              </a:spcBef>
              <a:spcAft>
                <a:spcPts val="0"/>
              </a:spcAft>
              <a:buNone/>
            </a:pPr>
            <a:r>
              <a:rPr lang="en-US" sz="2400">
                <a:solidFill>
                  <a:srgbClr val="292929"/>
                </a:solidFill>
                <a:latin typeface="Arial"/>
                <a:ea typeface="Arial"/>
                <a:cs typeface="Arial"/>
                <a:sym typeface="Arial"/>
              </a:rPr>
              <a:t>CCAFS LC-40</a:t>
            </a:r>
            <a:endParaRPr sz="2400">
              <a:latin typeface="Arial"/>
              <a:ea typeface="Arial"/>
              <a:cs typeface="Arial"/>
              <a:sym typeface="Arial"/>
            </a:endParaRPr>
          </a:p>
        </p:txBody>
      </p:sp>
      <p:sp>
        <p:nvSpPr>
          <p:cNvPr id="454" name="Google Shape;454;p42"/>
          <p:cNvSpPr txBox="1"/>
          <p:nvPr/>
        </p:nvSpPr>
        <p:spPr>
          <a:xfrm>
            <a:off x="7777733" y="6123463"/>
            <a:ext cx="1996439" cy="337820"/>
          </a:xfrm>
          <a:prstGeom prst="rect">
            <a:avLst/>
          </a:prstGeom>
          <a:noFill/>
          <a:ln>
            <a:noFill/>
          </a:ln>
        </p:spPr>
        <p:txBody>
          <a:bodyPr anchorCtr="0" anchor="t" bIns="0" lIns="0" spcFirstLastPara="1" rIns="0" wrap="square" tIns="0">
            <a:spAutoFit/>
          </a:bodyPr>
          <a:lstStyle/>
          <a:p>
            <a:pPr indent="0" lvl="0" marL="12700" rtl="0" algn="l">
              <a:lnSpc>
                <a:spcPct val="115000"/>
              </a:lnSpc>
              <a:spcBef>
                <a:spcPts val="0"/>
              </a:spcBef>
              <a:spcAft>
                <a:spcPts val="0"/>
              </a:spcAft>
              <a:buNone/>
            </a:pPr>
            <a:r>
              <a:rPr lang="en-US" sz="2200">
                <a:solidFill>
                  <a:srgbClr val="292929"/>
                </a:solidFill>
                <a:latin typeface="Arial"/>
                <a:ea typeface="Arial"/>
                <a:cs typeface="Arial"/>
                <a:sym typeface="Arial"/>
              </a:rPr>
              <a:t>CCAFS SLC-40</a:t>
            </a:r>
            <a:endParaRPr sz="22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nvSpPr>
        <p:spPr>
          <a:xfrm>
            <a:off x="798982" y="1381760"/>
            <a:ext cx="3780790" cy="4817745"/>
          </a:xfrm>
          <a:prstGeom prst="rect">
            <a:avLst/>
          </a:prstGeom>
          <a:noFill/>
          <a:ln>
            <a:noFill/>
          </a:ln>
        </p:spPr>
        <p:txBody>
          <a:bodyPr anchorCtr="0" anchor="t" bIns="0" lIns="0" spcFirstLastPara="1" rIns="0" wrap="square" tIns="45700">
            <a:spAutoFit/>
          </a:bodyPr>
          <a:lstStyle/>
          <a:p>
            <a:pPr indent="-228600" lvl="0" marL="241300" marR="6985"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CCAFS LC-40 and CCAFS SLC-40 launch sites have coordinates that are close to being, but are not exactly, right on top of each other.</a:t>
            </a:r>
            <a:endParaRPr sz="2200">
              <a:latin typeface="Arial"/>
              <a:ea typeface="Arial"/>
              <a:cs typeface="Arial"/>
              <a:sym typeface="Arial"/>
            </a:endParaRPr>
          </a:p>
          <a:p>
            <a:pPr indent="-227965" lvl="0" marL="240665" rtl="0" algn="l">
              <a:lnSpc>
                <a:spcPct val="114090"/>
              </a:lnSpc>
              <a:spcBef>
                <a:spcPts val="114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perimeter road around</a:t>
            </a:r>
            <a:endParaRPr sz="2200">
              <a:latin typeface="Arial"/>
              <a:ea typeface="Arial"/>
              <a:cs typeface="Arial"/>
              <a:sym typeface="Arial"/>
            </a:endParaRPr>
          </a:p>
          <a:p>
            <a:pPr indent="0" lvl="0" marL="241300" rtl="0" algn="l">
              <a:lnSpc>
                <a:spcPct val="107954"/>
              </a:lnSpc>
              <a:spcBef>
                <a:spcPts val="0"/>
              </a:spcBef>
              <a:spcAft>
                <a:spcPts val="0"/>
              </a:spcAft>
              <a:buNone/>
            </a:pPr>
            <a:r>
              <a:rPr lang="en-US" sz="2200">
                <a:solidFill>
                  <a:srgbClr val="292929"/>
                </a:solidFill>
                <a:latin typeface="Arial"/>
                <a:ea typeface="Arial"/>
                <a:cs typeface="Arial"/>
                <a:sym typeface="Arial"/>
              </a:rPr>
              <a:t>CCAFS LC-40 is 0.19 km</a:t>
            </a:r>
            <a:endParaRPr sz="2200">
              <a:latin typeface="Arial"/>
              <a:ea typeface="Arial"/>
              <a:cs typeface="Arial"/>
              <a:sym typeface="Arial"/>
            </a:endParaRPr>
          </a:p>
          <a:p>
            <a:pPr indent="0" lvl="0" marL="241300" marR="361315" rtl="0" algn="l">
              <a:lnSpc>
                <a:spcPct val="108181"/>
              </a:lnSpc>
              <a:spcBef>
                <a:spcPts val="165"/>
              </a:spcBef>
              <a:spcAft>
                <a:spcPts val="0"/>
              </a:spcAft>
              <a:buNone/>
            </a:pPr>
            <a:r>
              <a:rPr lang="en-US" sz="2200">
                <a:solidFill>
                  <a:srgbClr val="292929"/>
                </a:solidFill>
                <a:latin typeface="Arial"/>
                <a:ea typeface="Arial"/>
                <a:cs typeface="Arial"/>
                <a:sym typeface="Arial"/>
              </a:rPr>
              <a:t>away from the launch site coordinates.</a:t>
            </a:r>
            <a:endParaRPr sz="2200">
              <a:latin typeface="Arial"/>
              <a:ea typeface="Arial"/>
              <a:cs typeface="Arial"/>
              <a:sym typeface="Arial"/>
            </a:endParaRPr>
          </a:p>
          <a:p>
            <a:pPr indent="-228600" lvl="0" marL="241300" marR="299720" rtl="0" algn="l">
              <a:lnSpc>
                <a:spcPct val="108181"/>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coastline is 0.92 km away from CCAFS LC-40.</a:t>
            </a:r>
            <a:endParaRPr sz="2200">
              <a:latin typeface="Arial"/>
              <a:ea typeface="Arial"/>
              <a:cs typeface="Arial"/>
              <a:sym typeface="Arial"/>
            </a:endParaRPr>
          </a:p>
          <a:p>
            <a:pPr indent="-228600" lvl="0" marL="241300" marR="5080" rtl="0" algn="l">
              <a:lnSpc>
                <a:spcPct val="108181"/>
              </a:lnSpc>
              <a:spcBef>
                <a:spcPts val="138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rail line is 1.33 km away from CCAFS LC-40.</a:t>
            </a:r>
            <a:endParaRPr sz="2200">
              <a:latin typeface="Arial"/>
              <a:ea typeface="Arial"/>
              <a:cs typeface="Arial"/>
              <a:sym typeface="Arial"/>
            </a:endParaRPr>
          </a:p>
        </p:txBody>
      </p:sp>
      <p:sp>
        <p:nvSpPr>
          <p:cNvPr id="460" name="Google Shape;460;p43"/>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6FAC46"/>
                </a:solidFill>
              </a:rPr>
              <a:t>Distance from Launch Site to Proximities</a:t>
            </a:r>
            <a:endParaRPr/>
          </a:p>
        </p:txBody>
      </p:sp>
      <p:grpSp>
        <p:nvGrpSpPr>
          <p:cNvPr id="461" name="Google Shape;461;p43"/>
          <p:cNvGrpSpPr/>
          <p:nvPr/>
        </p:nvGrpSpPr>
        <p:grpSpPr>
          <a:xfrm>
            <a:off x="4675631" y="1385316"/>
            <a:ext cx="6849109" cy="4114800"/>
            <a:chOff x="4675631" y="1385316"/>
            <a:chExt cx="6849109" cy="4114800"/>
          </a:xfrm>
        </p:grpSpPr>
        <p:pic>
          <p:nvPicPr>
            <p:cNvPr id="462" name="Google Shape;462;p43"/>
            <p:cNvPicPr preferRelativeResize="0"/>
            <p:nvPr/>
          </p:nvPicPr>
          <p:blipFill rotWithShape="1">
            <a:blip r:embed="rId3">
              <a:alphaModFix/>
            </a:blip>
            <a:srcRect b="0" l="0" r="0" t="0"/>
            <a:stretch/>
          </p:blipFill>
          <p:spPr>
            <a:xfrm>
              <a:off x="4680203" y="1389888"/>
              <a:ext cx="6839711" cy="4105655"/>
            </a:xfrm>
            <a:prstGeom prst="rect">
              <a:avLst/>
            </a:prstGeom>
            <a:noFill/>
            <a:ln>
              <a:noFill/>
            </a:ln>
          </p:spPr>
        </p:pic>
        <p:sp>
          <p:nvSpPr>
            <p:cNvPr id="463" name="Google Shape;463;p43"/>
            <p:cNvSpPr/>
            <p:nvPr/>
          </p:nvSpPr>
          <p:spPr>
            <a:xfrm>
              <a:off x="4675631" y="1385316"/>
              <a:ext cx="6849109" cy="4114800"/>
            </a:xfrm>
            <a:custGeom>
              <a:rect b="b" l="l" r="r" t="t"/>
              <a:pathLst>
                <a:path extrusionOk="0" h="4114800" w="6849109">
                  <a:moveTo>
                    <a:pt x="0" y="4114800"/>
                  </a:moveTo>
                  <a:lnTo>
                    <a:pt x="6848856" y="4114800"/>
                  </a:lnTo>
                  <a:lnTo>
                    <a:pt x="6848856" y="0"/>
                  </a:lnTo>
                  <a:lnTo>
                    <a:pt x="0" y="0"/>
                  </a:lnTo>
                  <a:lnTo>
                    <a:pt x="0" y="41148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4" name="Google Shape;464;p43"/>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6FAC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5" name="Google Shape;465;p43"/>
          <p:cNvSpPr txBox="1"/>
          <p:nvPr/>
        </p:nvSpPr>
        <p:spPr>
          <a:xfrm>
            <a:off x="11128375" y="6107681"/>
            <a:ext cx="251460" cy="252095"/>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n-US" sz="1600">
                <a:solidFill>
                  <a:srgbClr val="1C7CDB"/>
                </a:solidFill>
                <a:latin typeface="Arial"/>
                <a:ea typeface="Arial"/>
                <a:cs typeface="Arial"/>
                <a:sym typeface="Arial"/>
              </a:rPr>
              <a:t>37</a:t>
            </a:r>
            <a:endParaRPr sz="16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 name="Shape 469"/>
        <p:cNvGrpSpPr/>
        <p:nvPr/>
      </p:nvGrpSpPr>
      <p:grpSpPr>
        <a:xfrm>
          <a:off x="0" y="0"/>
          <a:ext cx="0" cy="0"/>
          <a:chOff x="0" y="0"/>
          <a:chExt cx="0" cy="0"/>
        </a:xfrm>
      </p:grpSpPr>
      <p:pic>
        <p:nvPicPr>
          <p:cNvPr id="470" name="Google Shape;470;p44"/>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471" name="Google Shape;471;p44"/>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2" name="Google Shape;472;p44"/>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4</a:t>
            </a:r>
            <a:endParaRPr sz="1800">
              <a:latin typeface="Carlito"/>
              <a:ea typeface="Carlito"/>
              <a:cs typeface="Carlito"/>
              <a:sym typeface="Carl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nvSpPr>
        <p:spPr>
          <a:xfrm>
            <a:off x="798982" y="1415287"/>
            <a:ext cx="4834890" cy="407098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dropdown menu allows the</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selection of one or all launch sites.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With all launch sites selected, the pie chart displays the distribution of successful Falcon 9 first stage landing outcomes between the different launch sites.</a:t>
            </a:r>
            <a:endParaRPr sz="2200">
              <a:latin typeface="Arial"/>
              <a:ea typeface="Arial"/>
              <a:cs typeface="Arial"/>
              <a:sym typeface="Arial"/>
            </a:endParaRPr>
          </a:p>
          <a:p>
            <a:pPr indent="-228600" lvl="0" marL="241300" marR="544195"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greatest share of successful Falcon 9 first stage landing outcomes (at 41.7% of the total) occurred at KSC LC-39A.</a:t>
            </a:r>
            <a:endParaRPr sz="2200">
              <a:latin typeface="Arial"/>
              <a:ea typeface="Arial"/>
              <a:cs typeface="Arial"/>
              <a:sym typeface="Arial"/>
            </a:endParaRPr>
          </a:p>
        </p:txBody>
      </p:sp>
      <p:sp>
        <p:nvSpPr>
          <p:cNvPr id="478" name="Google Shape;478;p45"/>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C00000"/>
                </a:solidFill>
              </a:rPr>
              <a:t>Launch Success Count for All Sites</a:t>
            </a:r>
            <a:endParaRPr/>
          </a:p>
        </p:txBody>
      </p:sp>
      <p:grpSp>
        <p:nvGrpSpPr>
          <p:cNvPr id="479" name="Google Shape;479;p45"/>
          <p:cNvGrpSpPr/>
          <p:nvPr/>
        </p:nvGrpSpPr>
        <p:grpSpPr>
          <a:xfrm>
            <a:off x="6115812" y="1385316"/>
            <a:ext cx="5064760" cy="4328160"/>
            <a:chOff x="6115812" y="1385316"/>
            <a:chExt cx="5064760" cy="4328160"/>
          </a:xfrm>
        </p:grpSpPr>
        <p:pic>
          <p:nvPicPr>
            <p:cNvPr id="480" name="Google Shape;480;p45"/>
            <p:cNvPicPr preferRelativeResize="0"/>
            <p:nvPr/>
          </p:nvPicPr>
          <p:blipFill rotWithShape="1">
            <a:blip r:embed="rId3">
              <a:alphaModFix/>
            </a:blip>
            <a:srcRect b="0" l="0" r="0" t="0"/>
            <a:stretch/>
          </p:blipFill>
          <p:spPr>
            <a:xfrm>
              <a:off x="6120384" y="1389888"/>
              <a:ext cx="5055108" cy="4319016"/>
            </a:xfrm>
            <a:prstGeom prst="rect">
              <a:avLst/>
            </a:prstGeom>
            <a:noFill/>
            <a:ln>
              <a:noFill/>
            </a:ln>
          </p:spPr>
        </p:pic>
        <p:sp>
          <p:nvSpPr>
            <p:cNvPr id="481" name="Google Shape;481;p45"/>
            <p:cNvSpPr/>
            <p:nvPr/>
          </p:nvSpPr>
          <p:spPr>
            <a:xfrm>
              <a:off x="6115812" y="1385316"/>
              <a:ext cx="5064760" cy="4328160"/>
            </a:xfrm>
            <a:custGeom>
              <a:rect b="b" l="l" r="r" t="t"/>
              <a:pathLst>
                <a:path extrusionOk="0" h="4328160" w="5064759">
                  <a:moveTo>
                    <a:pt x="0" y="4328160"/>
                  </a:moveTo>
                  <a:lnTo>
                    <a:pt x="5064251" y="4328160"/>
                  </a:lnTo>
                  <a:lnTo>
                    <a:pt x="5064251"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82" name="Google Shape;482;p45"/>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3" name="Google Shape;483;p4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70485" rtl="0" algn="l">
              <a:lnSpc>
                <a:spcPct val="100000"/>
              </a:lnSpc>
              <a:spcBef>
                <a:spcPts val="0"/>
              </a:spcBef>
              <a:spcAft>
                <a:spcPts val="0"/>
              </a:spcAft>
              <a:buNone/>
            </a:pPr>
            <a:r>
              <a:rPr lang="en-US"/>
              <a:t>Introduction</a:t>
            </a:r>
            <a:endParaRPr/>
          </a:p>
        </p:txBody>
      </p:sp>
      <p:sp>
        <p:nvSpPr>
          <p:cNvPr id="66" name="Google Shape;66;p1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150495" rtl="0" algn="l">
              <a:lnSpc>
                <a:spcPct val="116500"/>
              </a:lnSpc>
              <a:spcBef>
                <a:spcPts val="0"/>
              </a:spcBef>
              <a:spcAft>
                <a:spcPts val="0"/>
              </a:spcAft>
              <a:buNone/>
            </a:pPr>
            <a:fld id="{00000000-1234-1234-1234-123412341234}" type="slidenum">
              <a:rPr lang="en-US"/>
              <a:t>‹#›</a:t>
            </a:fld>
            <a:endParaRPr/>
          </a:p>
        </p:txBody>
      </p:sp>
      <p:sp>
        <p:nvSpPr>
          <p:cNvPr id="67" name="Google Shape;67;p10"/>
          <p:cNvSpPr txBox="1"/>
          <p:nvPr/>
        </p:nvSpPr>
        <p:spPr>
          <a:xfrm>
            <a:off x="798982" y="1381760"/>
            <a:ext cx="10614660" cy="2705100"/>
          </a:xfrm>
          <a:prstGeom prst="rect">
            <a:avLst/>
          </a:prstGeom>
          <a:noFill/>
          <a:ln>
            <a:noFill/>
          </a:ln>
        </p:spPr>
        <p:txBody>
          <a:bodyPr anchorCtr="0" anchor="t" bIns="0" lIns="0" spcFirstLastPara="1" rIns="0" wrap="square" tIns="49525">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competition with SpaceX, a rival rocket launch company wants to make predictions about the success/failure of SpaceX Falcon 9 rocket first stage landings.</a:t>
            </a:r>
            <a:endParaRPr sz="2200">
              <a:latin typeface="Arial"/>
              <a:ea typeface="Arial"/>
              <a:cs typeface="Arial"/>
              <a:sym typeface="Arial"/>
            </a:endParaRPr>
          </a:p>
          <a:p>
            <a:pPr indent="-228600" lvl="0" marL="241300" marR="528955" rtl="0" algn="l">
              <a:lnSpc>
                <a:spcPct val="108181"/>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What is the nature and extent of the data that we have on SpaceX Falcon 9 first stage landings?</a:t>
            </a:r>
            <a:endParaRPr sz="2200">
              <a:latin typeface="Arial"/>
              <a:ea typeface="Arial"/>
              <a:cs typeface="Arial"/>
              <a:sym typeface="Arial"/>
            </a:endParaRPr>
          </a:p>
          <a:p>
            <a:pPr indent="-228600" lvl="0" marL="241300" marR="641350" rtl="0" algn="l">
              <a:lnSpc>
                <a:spcPct val="108181"/>
              </a:lnSpc>
              <a:spcBef>
                <a:spcPts val="1395"/>
              </a:spcBef>
              <a:spcAft>
                <a:spcPts val="0"/>
              </a:spcAft>
              <a:buClr>
                <a:srgbClr val="292929"/>
              </a:buClr>
              <a:buSzPts val="2200"/>
              <a:buFont typeface="Arial"/>
              <a:buChar char="•"/>
            </a:pPr>
            <a:r>
              <a:rPr lang="en-US" sz="2200">
                <a:solidFill>
                  <a:srgbClr val="292929"/>
                </a:solidFill>
                <a:latin typeface="Arial"/>
                <a:ea typeface="Arial"/>
                <a:cs typeface="Arial"/>
                <a:sym typeface="Arial"/>
              </a:rPr>
              <a:t>Which machine learning model would work best (have the highest accuracy) to predict the outcome of a Falcon 9 first stage landing from a future launch?</a:t>
            </a:r>
            <a:endParaRPr sz="2200">
              <a:latin typeface="Arial"/>
              <a:ea typeface="Arial"/>
              <a:cs typeface="Arial"/>
              <a:sym typeface="Arial"/>
            </a:endParaRPr>
          </a:p>
          <a:p>
            <a:pPr indent="-227965" lvl="0" marL="240665" rtl="0" algn="l">
              <a:lnSpc>
                <a:spcPct val="100000"/>
              </a:lnSpc>
              <a:spcBef>
                <a:spcPts val="1090"/>
              </a:spcBef>
              <a:spcAft>
                <a:spcPts val="0"/>
              </a:spcAft>
              <a:buClr>
                <a:srgbClr val="292929"/>
              </a:buClr>
              <a:buSzPts val="2200"/>
              <a:buFont typeface="Arial"/>
              <a:buChar char="•"/>
            </a:pPr>
            <a:r>
              <a:rPr lang="en-US" sz="2200">
                <a:solidFill>
                  <a:srgbClr val="292929"/>
                </a:solidFill>
                <a:latin typeface="Arial"/>
                <a:ea typeface="Arial"/>
                <a:cs typeface="Arial"/>
                <a:sym typeface="Arial"/>
              </a:rPr>
              <a:t>Will a future Falcon 9 first stage landing be successful?</a:t>
            </a:r>
            <a:endParaRPr sz="22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6"/>
          <p:cNvSpPr txBox="1"/>
          <p:nvPr/>
        </p:nvSpPr>
        <p:spPr>
          <a:xfrm>
            <a:off x="798982" y="1381760"/>
            <a:ext cx="4764405" cy="2601595"/>
          </a:xfrm>
          <a:prstGeom prst="rect">
            <a:avLst/>
          </a:prstGeom>
          <a:noFill/>
          <a:ln>
            <a:noFill/>
          </a:ln>
        </p:spPr>
        <p:txBody>
          <a:bodyPr anchorCtr="0" anchor="t" bIns="0" lIns="0" spcFirstLastPara="1" rIns="0" wrap="square" tIns="45700">
            <a:spAutoFit/>
          </a:bodyPr>
          <a:lstStyle/>
          <a:p>
            <a:pPr indent="-228600" lvl="0" marL="241300" marR="508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Falcon 9 first stage </a:t>
            </a:r>
            <a:r>
              <a:rPr lang="en-US" sz="2200">
                <a:solidFill>
                  <a:srgbClr val="626DF9"/>
                </a:solidFill>
                <a:latin typeface="Arial"/>
                <a:ea typeface="Arial"/>
                <a:cs typeface="Arial"/>
                <a:sym typeface="Arial"/>
              </a:rPr>
              <a:t>failed landings </a:t>
            </a:r>
            <a:r>
              <a:rPr lang="en-US" sz="2200">
                <a:solidFill>
                  <a:srgbClr val="292929"/>
                </a:solidFill>
                <a:latin typeface="Arial"/>
                <a:ea typeface="Arial"/>
                <a:cs typeface="Arial"/>
                <a:sym typeface="Arial"/>
              </a:rPr>
              <a:t>are indicated by the ‘0’ Class (</a:t>
            </a:r>
            <a:r>
              <a:rPr lang="en-US" sz="2200">
                <a:solidFill>
                  <a:srgbClr val="626DF9"/>
                </a:solidFill>
                <a:latin typeface="Arial"/>
                <a:ea typeface="Arial"/>
                <a:cs typeface="Arial"/>
                <a:sym typeface="Arial"/>
              </a:rPr>
              <a:t>■ blue wedge in the pie chart</a:t>
            </a:r>
            <a:r>
              <a:rPr lang="en-US" sz="2200">
                <a:solidFill>
                  <a:srgbClr val="292929"/>
                </a:solidFill>
                <a:latin typeface="Arial"/>
                <a:ea typeface="Arial"/>
                <a:cs typeface="Arial"/>
                <a:sym typeface="Arial"/>
              </a:rPr>
              <a:t>) and </a:t>
            </a:r>
            <a:r>
              <a:rPr lang="en-US" sz="2200">
                <a:solidFill>
                  <a:srgbClr val="EE543A"/>
                </a:solidFill>
                <a:latin typeface="Arial"/>
                <a:ea typeface="Arial"/>
                <a:cs typeface="Arial"/>
                <a:sym typeface="Arial"/>
              </a:rPr>
              <a:t>successful landings </a:t>
            </a:r>
            <a:r>
              <a:rPr lang="en-US" sz="2200">
                <a:solidFill>
                  <a:srgbClr val="292929"/>
                </a:solidFill>
                <a:latin typeface="Arial"/>
                <a:ea typeface="Arial"/>
                <a:cs typeface="Arial"/>
                <a:sym typeface="Arial"/>
              </a:rPr>
              <a:t>by the ‘1’ Class (</a:t>
            </a:r>
            <a:r>
              <a:rPr lang="en-US" sz="2200">
                <a:solidFill>
                  <a:srgbClr val="EE543A"/>
                </a:solidFill>
                <a:latin typeface="Arial"/>
                <a:ea typeface="Arial"/>
                <a:cs typeface="Arial"/>
                <a:sym typeface="Arial"/>
              </a:rPr>
              <a:t>■ red wedge in the pie chart</a:t>
            </a:r>
            <a:r>
              <a:rPr lang="en-US" sz="2200">
                <a:solidFill>
                  <a:srgbClr val="292929"/>
                </a:solidFill>
                <a:latin typeface="Arial"/>
                <a:ea typeface="Arial"/>
                <a:cs typeface="Arial"/>
                <a:sym typeface="Arial"/>
              </a:rPr>
              <a:t>).</a:t>
            </a:r>
            <a:endParaRPr sz="2200">
              <a:latin typeface="Arial"/>
              <a:ea typeface="Arial"/>
              <a:cs typeface="Arial"/>
              <a:sym typeface="Arial"/>
            </a:endParaRPr>
          </a:p>
          <a:p>
            <a:pPr indent="-228600" lvl="0" marL="241300" marR="73660" rtl="0" algn="l">
              <a:lnSpc>
                <a:spcPct val="90100"/>
              </a:lnSpc>
              <a:spcBef>
                <a:spcPts val="1005"/>
              </a:spcBef>
              <a:spcAft>
                <a:spcPts val="0"/>
              </a:spcAft>
              <a:buClr>
                <a:srgbClr val="292929"/>
              </a:buClr>
              <a:buSzPts val="2200"/>
              <a:buFont typeface="Arial"/>
              <a:buChar char="•"/>
            </a:pPr>
            <a:r>
              <a:rPr lang="en-US" sz="2200">
                <a:solidFill>
                  <a:srgbClr val="292929"/>
                </a:solidFill>
                <a:latin typeface="Arial"/>
                <a:ea typeface="Arial"/>
                <a:cs typeface="Arial"/>
                <a:sym typeface="Arial"/>
              </a:rPr>
              <a:t>CCAFS SLC-40 was the launch site that had the highest Falcon 9 first stage landing success rate (42.9%).</a:t>
            </a:r>
            <a:endParaRPr sz="2200">
              <a:latin typeface="Arial"/>
              <a:ea typeface="Arial"/>
              <a:cs typeface="Arial"/>
              <a:sym typeface="Arial"/>
            </a:endParaRPr>
          </a:p>
        </p:txBody>
      </p:sp>
      <p:sp>
        <p:nvSpPr>
          <p:cNvPr id="489" name="Google Shape;489;p46"/>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C00000"/>
                </a:solidFill>
              </a:rPr>
              <a:t>Launch Site with Highest Launch Success Ratio</a:t>
            </a:r>
            <a:endParaRPr/>
          </a:p>
        </p:txBody>
      </p:sp>
      <p:grpSp>
        <p:nvGrpSpPr>
          <p:cNvPr id="490" name="Google Shape;490;p46"/>
          <p:cNvGrpSpPr/>
          <p:nvPr/>
        </p:nvGrpSpPr>
        <p:grpSpPr>
          <a:xfrm>
            <a:off x="6115812" y="1385316"/>
            <a:ext cx="5064760" cy="4328160"/>
            <a:chOff x="6115812" y="1385316"/>
            <a:chExt cx="5064760" cy="4328160"/>
          </a:xfrm>
        </p:grpSpPr>
        <p:pic>
          <p:nvPicPr>
            <p:cNvPr id="491" name="Google Shape;491;p46"/>
            <p:cNvPicPr preferRelativeResize="0"/>
            <p:nvPr/>
          </p:nvPicPr>
          <p:blipFill rotWithShape="1">
            <a:blip r:embed="rId3">
              <a:alphaModFix/>
            </a:blip>
            <a:srcRect b="0" l="0" r="0" t="0"/>
            <a:stretch/>
          </p:blipFill>
          <p:spPr>
            <a:xfrm>
              <a:off x="6120384" y="1389888"/>
              <a:ext cx="5055108" cy="4319016"/>
            </a:xfrm>
            <a:prstGeom prst="rect">
              <a:avLst/>
            </a:prstGeom>
            <a:noFill/>
            <a:ln>
              <a:noFill/>
            </a:ln>
          </p:spPr>
        </p:pic>
        <p:sp>
          <p:nvSpPr>
            <p:cNvPr id="492" name="Google Shape;492;p46"/>
            <p:cNvSpPr/>
            <p:nvPr/>
          </p:nvSpPr>
          <p:spPr>
            <a:xfrm>
              <a:off x="6115812" y="1385316"/>
              <a:ext cx="5064760" cy="4328160"/>
            </a:xfrm>
            <a:custGeom>
              <a:rect b="b" l="l" r="r" t="t"/>
              <a:pathLst>
                <a:path extrusionOk="0" h="4328160" w="5064759">
                  <a:moveTo>
                    <a:pt x="0" y="4328160"/>
                  </a:moveTo>
                  <a:lnTo>
                    <a:pt x="5064251" y="4328160"/>
                  </a:lnTo>
                  <a:lnTo>
                    <a:pt x="5064251"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3" name="Google Shape;493;p46"/>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46"/>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nvSpPr>
        <p:spPr>
          <a:xfrm>
            <a:off x="798982" y="1415287"/>
            <a:ext cx="3563620" cy="4741545"/>
          </a:xfrm>
          <a:prstGeom prst="rect">
            <a:avLst/>
          </a:prstGeom>
          <a:noFill/>
          <a:ln>
            <a:noFill/>
          </a:ln>
        </p:spPr>
        <p:txBody>
          <a:bodyPr anchorCtr="0" anchor="t" bIns="0" lIns="0" spcFirstLastPara="1" rIns="0" wrap="square" tIns="12050">
            <a:spAutoFit/>
          </a:bodyPr>
          <a:lstStyle/>
          <a:p>
            <a:pPr indent="-228600" lvl="0" marL="241300" marR="15938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These screenshots are of the Payload vs. Launch Outcome scatter plots for all sites, with different payload selected in the range slider.</a:t>
            </a:r>
            <a:endParaRPr sz="2200">
              <a:latin typeface="Arial"/>
              <a:ea typeface="Arial"/>
              <a:cs typeface="Arial"/>
              <a:sym typeface="Arial"/>
            </a:endParaRPr>
          </a:p>
          <a:p>
            <a:pPr indent="-228600" lvl="0" marL="241300" marR="5080" rtl="0" algn="l">
              <a:lnSpc>
                <a:spcPct val="100000"/>
              </a:lnSpc>
              <a:spcBef>
                <a:spcPts val="141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payload range from about 2,000 kg to 5,000 kg has the largest success rate.</a:t>
            </a:r>
            <a:endParaRPr sz="2200">
              <a:latin typeface="Arial"/>
              <a:ea typeface="Arial"/>
              <a:cs typeface="Arial"/>
              <a:sym typeface="Arial"/>
            </a:endParaRPr>
          </a:p>
          <a:p>
            <a:pPr indent="-228600" lvl="0" marL="241300" marR="309880" rtl="0" algn="just">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‘FT’ booster version category has the largest success rate.</a:t>
            </a:r>
            <a:endParaRPr sz="2200">
              <a:latin typeface="Arial"/>
              <a:ea typeface="Arial"/>
              <a:cs typeface="Arial"/>
              <a:sym typeface="Arial"/>
            </a:endParaRPr>
          </a:p>
        </p:txBody>
      </p:sp>
      <p:sp>
        <p:nvSpPr>
          <p:cNvPr id="500" name="Google Shape;500;p47"/>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C00000"/>
                </a:solidFill>
              </a:rPr>
              <a:t>Payload vs. Launch Outcome</a:t>
            </a:r>
            <a:endParaRPr/>
          </a:p>
        </p:txBody>
      </p:sp>
      <p:grpSp>
        <p:nvGrpSpPr>
          <p:cNvPr id="501" name="Google Shape;501;p47"/>
          <p:cNvGrpSpPr/>
          <p:nvPr/>
        </p:nvGrpSpPr>
        <p:grpSpPr>
          <a:xfrm>
            <a:off x="4495800" y="1385316"/>
            <a:ext cx="3609340" cy="1809114"/>
            <a:chOff x="4495800" y="1385316"/>
            <a:chExt cx="3609340" cy="1809114"/>
          </a:xfrm>
        </p:grpSpPr>
        <p:pic>
          <p:nvPicPr>
            <p:cNvPr id="502" name="Google Shape;502;p47"/>
            <p:cNvPicPr preferRelativeResize="0"/>
            <p:nvPr/>
          </p:nvPicPr>
          <p:blipFill rotWithShape="1">
            <a:blip r:embed="rId3">
              <a:alphaModFix/>
            </a:blip>
            <a:srcRect b="0" l="0" r="0" t="0"/>
            <a:stretch/>
          </p:blipFill>
          <p:spPr>
            <a:xfrm>
              <a:off x="4500372" y="1389887"/>
              <a:ext cx="3599688" cy="1799844"/>
            </a:xfrm>
            <a:prstGeom prst="rect">
              <a:avLst/>
            </a:prstGeom>
            <a:noFill/>
            <a:ln>
              <a:noFill/>
            </a:ln>
          </p:spPr>
        </p:pic>
        <p:sp>
          <p:nvSpPr>
            <p:cNvPr id="503" name="Google Shape;503;p47"/>
            <p:cNvSpPr/>
            <p:nvPr/>
          </p:nvSpPr>
          <p:spPr>
            <a:xfrm>
              <a:off x="4495800" y="1385316"/>
              <a:ext cx="3609340" cy="1809114"/>
            </a:xfrm>
            <a:custGeom>
              <a:rect b="b" l="l" r="r" t="t"/>
              <a:pathLst>
                <a:path extrusionOk="0" h="1809114" w="3609340">
                  <a:moveTo>
                    <a:pt x="0" y="1808988"/>
                  </a:moveTo>
                  <a:lnTo>
                    <a:pt x="3608832" y="1808988"/>
                  </a:lnTo>
                  <a:lnTo>
                    <a:pt x="3608832" y="0"/>
                  </a:lnTo>
                  <a:lnTo>
                    <a:pt x="0" y="0"/>
                  </a:lnTo>
                  <a:lnTo>
                    <a:pt x="0" y="18089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04" name="Google Shape;504;p47"/>
          <p:cNvSpPr txBox="1"/>
          <p:nvPr/>
        </p:nvSpPr>
        <p:spPr>
          <a:xfrm>
            <a:off x="9105138" y="5741009"/>
            <a:ext cx="194754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VAFB SLC-4E</a:t>
            </a:r>
            <a:endParaRPr sz="2400">
              <a:latin typeface="Arial"/>
              <a:ea typeface="Arial"/>
              <a:cs typeface="Arial"/>
              <a:sym typeface="Arial"/>
            </a:endParaRPr>
          </a:p>
        </p:txBody>
      </p:sp>
      <p:sp>
        <p:nvSpPr>
          <p:cNvPr id="505" name="Google Shape;505;p47"/>
          <p:cNvSpPr txBox="1"/>
          <p:nvPr/>
        </p:nvSpPr>
        <p:spPr>
          <a:xfrm>
            <a:off x="5415534" y="5741009"/>
            <a:ext cx="176974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KSC LC-39A</a:t>
            </a:r>
            <a:endParaRPr sz="2400">
              <a:latin typeface="Arial"/>
              <a:ea typeface="Arial"/>
              <a:cs typeface="Arial"/>
              <a:sym typeface="Arial"/>
            </a:endParaRPr>
          </a:p>
        </p:txBody>
      </p:sp>
      <p:sp>
        <p:nvSpPr>
          <p:cNvPr id="506" name="Google Shape;506;p47"/>
          <p:cNvSpPr txBox="1"/>
          <p:nvPr/>
        </p:nvSpPr>
        <p:spPr>
          <a:xfrm>
            <a:off x="5314950" y="3170046"/>
            <a:ext cx="197167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292929"/>
                </a:solidFill>
                <a:latin typeface="Arial"/>
                <a:ea typeface="Arial"/>
                <a:cs typeface="Arial"/>
                <a:sym typeface="Arial"/>
              </a:rPr>
              <a:t>CCAFS LC-40</a:t>
            </a:r>
            <a:endParaRPr sz="2400">
              <a:latin typeface="Arial"/>
              <a:ea typeface="Arial"/>
              <a:cs typeface="Arial"/>
              <a:sym typeface="Arial"/>
            </a:endParaRPr>
          </a:p>
        </p:txBody>
      </p:sp>
      <p:sp>
        <p:nvSpPr>
          <p:cNvPr id="507" name="Google Shape;507;p47"/>
          <p:cNvSpPr txBox="1"/>
          <p:nvPr/>
        </p:nvSpPr>
        <p:spPr>
          <a:xfrm>
            <a:off x="9080754" y="3174618"/>
            <a:ext cx="1997075" cy="3606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200">
                <a:solidFill>
                  <a:srgbClr val="292929"/>
                </a:solidFill>
                <a:latin typeface="Arial"/>
                <a:ea typeface="Arial"/>
                <a:cs typeface="Arial"/>
                <a:sym typeface="Arial"/>
              </a:rPr>
              <a:t>CCAFS SLC-40</a:t>
            </a:r>
            <a:endParaRPr sz="2200">
              <a:latin typeface="Arial"/>
              <a:ea typeface="Arial"/>
              <a:cs typeface="Arial"/>
              <a:sym typeface="Arial"/>
            </a:endParaRPr>
          </a:p>
        </p:txBody>
      </p:sp>
      <p:grpSp>
        <p:nvGrpSpPr>
          <p:cNvPr id="508" name="Google Shape;508;p47"/>
          <p:cNvGrpSpPr/>
          <p:nvPr/>
        </p:nvGrpSpPr>
        <p:grpSpPr>
          <a:xfrm>
            <a:off x="8275319" y="1385316"/>
            <a:ext cx="3609340" cy="1809114"/>
            <a:chOff x="8275319" y="1385316"/>
            <a:chExt cx="3609340" cy="1809114"/>
          </a:xfrm>
        </p:grpSpPr>
        <p:pic>
          <p:nvPicPr>
            <p:cNvPr id="509" name="Google Shape;509;p47"/>
            <p:cNvPicPr preferRelativeResize="0"/>
            <p:nvPr/>
          </p:nvPicPr>
          <p:blipFill rotWithShape="1">
            <a:blip r:embed="rId4">
              <a:alphaModFix/>
            </a:blip>
            <a:srcRect b="0" l="0" r="0" t="0"/>
            <a:stretch/>
          </p:blipFill>
          <p:spPr>
            <a:xfrm>
              <a:off x="8279891" y="1389887"/>
              <a:ext cx="3599688" cy="1799844"/>
            </a:xfrm>
            <a:prstGeom prst="rect">
              <a:avLst/>
            </a:prstGeom>
            <a:noFill/>
            <a:ln>
              <a:noFill/>
            </a:ln>
          </p:spPr>
        </p:pic>
        <p:sp>
          <p:nvSpPr>
            <p:cNvPr id="510" name="Google Shape;510;p47"/>
            <p:cNvSpPr/>
            <p:nvPr/>
          </p:nvSpPr>
          <p:spPr>
            <a:xfrm>
              <a:off x="8275319" y="1385316"/>
              <a:ext cx="3609340" cy="1809114"/>
            </a:xfrm>
            <a:custGeom>
              <a:rect b="b" l="l" r="r" t="t"/>
              <a:pathLst>
                <a:path extrusionOk="0" h="1809114" w="3609340">
                  <a:moveTo>
                    <a:pt x="0" y="1808988"/>
                  </a:moveTo>
                  <a:lnTo>
                    <a:pt x="3608831" y="1808988"/>
                  </a:lnTo>
                  <a:lnTo>
                    <a:pt x="3608831" y="0"/>
                  </a:lnTo>
                  <a:lnTo>
                    <a:pt x="0" y="0"/>
                  </a:lnTo>
                  <a:lnTo>
                    <a:pt x="0" y="1808988"/>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11" name="Google Shape;511;p47"/>
          <p:cNvGrpSpPr/>
          <p:nvPr/>
        </p:nvGrpSpPr>
        <p:grpSpPr>
          <a:xfrm>
            <a:off x="4495800" y="3954780"/>
            <a:ext cx="3609340" cy="1811020"/>
            <a:chOff x="4495800" y="3954780"/>
            <a:chExt cx="3609340" cy="1811020"/>
          </a:xfrm>
        </p:grpSpPr>
        <p:pic>
          <p:nvPicPr>
            <p:cNvPr id="512" name="Google Shape;512;p47"/>
            <p:cNvPicPr preferRelativeResize="0"/>
            <p:nvPr/>
          </p:nvPicPr>
          <p:blipFill rotWithShape="1">
            <a:blip r:embed="rId5">
              <a:alphaModFix/>
            </a:blip>
            <a:srcRect b="0" l="0" r="0" t="0"/>
            <a:stretch/>
          </p:blipFill>
          <p:spPr>
            <a:xfrm>
              <a:off x="4500372" y="3959352"/>
              <a:ext cx="3599687" cy="1801368"/>
            </a:xfrm>
            <a:prstGeom prst="rect">
              <a:avLst/>
            </a:prstGeom>
            <a:noFill/>
            <a:ln>
              <a:noFill/>
            </a:ln>
          </p:spPr>
        </p:pic>
        <p:sp>
          <p:nvSpPr>
            <p:cNvPr id="513" name="Google Shape;513;p47"/>
            <p:cNvSpPr/>
            <p:nvPr/>
          </p:nvSpPr>
          <p:spPr>
            <a:xfrm>
              <a:off x="4495800" y="3954780"/>
              <a:ext cx="3609340" cy="1811020"/>
            </a:xfrm>
            <a:custGeom>
              <a:rect b="b" l="l" r="r" t="t"/>
              <a:pathLst>
                <a:path extrusionOk="0" h="1811020" w="3609340">
                  <a:moveTo>
                    <a:pt x="0" y="1810512"/>
                  </a:moveTo>
                  <a:lnTo>
                    <a:pt x="3608832" y="1810512"/>
                  </a:lnTo>
                  <a:lnTo>
                    <a:pt x="3608832" y="0"/>
                  </a:lnTo>
                  <a:lnTo>
                    <a:pt x="0" y="0"/>
                  </a:lnTo>
                  <a:lnTo>
                    <a:pt x="0" y="181051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14" name="Google Shape;514;p47"/>
          <p:cNvGrpSpPr/>
          <p:nvPr/>
        </p:nvGrpSpPr>
        <p:grpSpPr>
          <a:xfrm>
            <a:off x="8275319" y="3954780"/>
            <a:ext cx="3609340" cy="1811020"/>
            <a:chOff x="8275319" y="3954780"/>
            <a:chExt cx="3609340" cy="1811020"/>
          </a:xfrm>
        </p:grpSpPr>
        <p:pic>
          <p:nvPicPr>
            <p:cNvPr id="515" name="Google Shape;515;p47"/>
            <p:cNvPicPr preferRelativeResize="0"/>
            <p:nvPr/>
          </p:nvPicPr>
          <p:blipFill rotWithShape="1">
            <a:blip r:embed="rId6">
              <a:alphaModFix/>
            </a:blip>
            <a:srcRect b="0" l="0" r="0" t="0"/>
            <a:stretch/>
          </p:blipFill>
          <p:spPr>
            <a:xfrm>
              <a:off x="8279891" y="3959352"/>
              <a:ext cx="3599688" cy="1801368"/>
            </a:xfrm>
            <a:prstGeom prst="rect">
              <a:avLst/>
            </a:prstGeom>
            <a:noFill/>
            <a:ln>
              <a:noFill/>
            </a:ln>
          </p:spPr>
        </p:pic>
        <p:sp>
          <p:nvSpPr>
            <p:cNvPr id="516" name="Google Shape;516;p47"/>
            <p:cNvSpPr/>
            <p:nvPr/>
          </p:nvSpPr>
          <p:spPr>
            <a:xfrm>
              <a:off x="8275319" y="3954780"/>
              <a:ext cx="3609340" cy="1811020"/>
            </a:xfrm>
            <a:custGeom>
              <a:rect b="b" l="l" r="r" t="t"/>
              <a:pathLst>
                <a:path extrusionOk="0" h="1811020" w="3609340">
                  <a:moveTo>
                    <a:pt x="0" y="1810512"/>
                  </a:moveTo>
                  <a:lnTo>
                    <a:pt x="3608831" y="1810512"/>
                  </a:lnTo>
                  <a:lnTo>
                    <a:pt x="3608831" y="0"/>
                  </a:lnTo>
                  <a:lnTo>
                    <a:pt x="0" y="0"/>
                  </a:lnTo>
                  <a:lnTo>
                    <a:pt x="0" y="1810512"/>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17" name="Google Shape;517;p47"/>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C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 name="Google Shape;518;p47"/>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2" name="Shape 522"/>
        <p:cNvGrpSpPr/>
        <p:nvPr/>
      </p:nvGrpSpPr>
      <p:grpSpPr>
        <a:xfrm>
          <a:off x="0" y="0"/>
          <a:ext cx="0" cy="0"/>
          <a:chOff x="0" y="0"/>
          <a:chExt cx="0" cy="0"/>
        </a:xfrm>
      </p:grpSpPr>
      <p:pic>
        <p:nvPicPr>
          <p:cNvPr id="523" name="Google Shape;523;p48"/>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524" name="Google Shape;524;p48"/>
          <p:cNvSpPr/>
          <p:nvPr/>
        </p:nvSpPr>
        <p:spPr>
          <a:xfrm>
            <a:off x="798576" y="2529839"/>
            <a:ext cx="1057910" cy="368935"/>
          </a:xfrm>
          <a:custGeom>
            <a:rect b="b" l="l" r="r" t="t"/>
            <a:pathLst>
              <a:path extrusionOk="0" h="368935" w="1057910">
                <a:moveTo>
                  <a:pt x="1057656" y="0"/>
                </a:moveTo>
                <a:lnTo>
                  <a:pt x="0" y="0"/>
                </a:lnTo>
                <a:lnTo>
                  <a:pt x="0" y="368808"/>
                </a:lnTo>
                <a:lnTo>
                  <a:pt x="1057656" y="368808"/>
                </a:lnTo>
                <a:lnTo>
                  <a:pt x="1057656" y="0"/>
                </a:lnTo>
                <a:close/>
              </a:path>
            </a:pathLst>
          </a:custGeom>
          <a:solidFill>
            <a:srgbClr val="0947C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5" name="Google Shape;525;p48"/>
          <p:cNvSpPr txBox="1"/>
          <p:nvPr/>
        </p:nvSpPr>
        <p:spPr>
          <a:xfrm>
            <a:off x="876706" y="2548254"/>
            <a:ext cx="87947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5</a:t>
            </a:r>
            <a:endParaRPr sz="1800">
              <a:latin typeface="Carlito"/>
              <a:ea typeface="Carlito"/>
              <a:cs typeface="Carlito"/>
              <a:sym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9"/>
          <p:cNvSpPr txBox="1"/>
          <p:nvPr/>
        </p:nvSpPr>
        <p:spPr>
          <a:xfrm>
            <a:off x="798982" y="1415287"/>
            <a:ext cx="3658235" cy="1701800"/>
          </a:xfrm>
          <a:prstGeom prst="rect">
            <a:avLst/>
          </a:prstGeom>
          <a:noFill/>
          <a:ln>
            <a:noFill/>
          </a:ln>
        </p:spPr>
        <p:txBody>
          <a:bodyPr anchorCtr="0" anchor="t" bIns="0" lIns="0" spcFirstLastPara="1" rIns="0" wrap="square" tIns="1205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All models performed equally well except for the Decision Tree model which performed poorly relative to the other models.</a:t>
            </a:r>
            <a:endParaRPr sz="2200">
              <a:latin typeface="Arial"/>
              <a:ea typeface="Arial"/>
              <a:cs typeface="Arial"/>
              <a:sym typeface="Arial"/>
            </a:endParaRPr>
          </a:p>
        </p:txBody>
      </p:sp>
      <p:sp>
        <p:nvSpPr>
          <p:cNvPr id="531" name="Google Shape;531;p49"/>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Classification Accuracy</a:t>
            </a:r>
            <a:endParaRPr/>
          </a:p>
        </p:txBody>
      </p:sp>
      <p:grpSp>
        <p:nvGrpSpPr>
          <p:cNvPr id="532" name="Google Shape;532;p49"/>
          <p:cNvGrpSpPr/>
          <p:nvPr/>
        </p:nvGrpSpPr>
        <p:grpSpPr>
          <a:xfrm>
            <a:off x="4675631" y="1385316"/>
            <a:ext cx="6849109" cy="3505200"/>
            <a:chOff x="4675631" y="1385316"/>
            <a:chExt cx="6849109" cy="3505200"/>
          </a:xfrm>
        </p:grpSpPr>
        <p:pic>
          <p:nvPicPr>
            <p:cNvPr id="533" name="Google Shape;533;p49"/>
            <p:cNvPicPr preferRelativeResize="0"/>
            <p:nvPr/>
          </p:nvPicPr>
          <p:blipFill rotWithShape="1">
            <a:blip r:embed="rId3">
              <a:alphaModFix/>
            </a:blip>
            <a:srcRect b="0" l="0" r="0" t="0"/>
            <a:stretch/>
          </p:blipFill>
          <p:spPr>
            <a:xfrm>
              <a:off x="4680203" y="1389888"/>
              <a:ext cx="6839711" cy="3496055"/>
            </a:xfrm>
            <a:prstGeom prst="rect">
              <a:avLst/>
            </a:prstGeom>
            <a:noFill/>
            <a:ln>
              <a:noFill/>
            </a:ln>
          </p:spPr>
        </p:pic>
        <p:sp>
          <p:nvSpPr>
            <p:cNvPr id="534" name="Google Shape;534;p49"/>
            <p:cNvSpPr/>
            <p:nvPr/>
          </p:nvSpPr>
          <p:spPr>
            <a:xfrm>
              <a:off x="4675631" y="1385316"/>
              <a:ext cx="6849109" cy="3505200"/>
            </a:xfrm>
            <a:custGeom>
              <a:rect b="b" l="l" r="r" t="t"/>
              <a:pathLst>
                <a:path extrusionOk="0" h="3505200" w="6849109">
                  <a:moveTo>
                    <a:pt x="0" y="3505200"/>
                  </a:moveTo>
                  <a:lnTo>
                    <a:pt x="6848856" y="3505200"/>
                  </a:lnTo>
                  <a:lnTo>
                    <a:pt x="6848856" y="0"/>
                  </a:lnTo>
                  <a:lnTo>
                    <a:pt x="0" y="0"/>
                  </a:lnTo>
                  <a:lnTo>
                    <a:pt x="0" y="350520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5" name="Google Shape;535;p49"/>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4040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 name="Google Shape;536;p49"/>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0"/>
          <p:cNvSpPr txBox="1"/>
          <p:nvPr/>
        </p:nvSpPr>
        <p:spPr>
          <a:xfrm>
            <a:off x="798982" y="1415287"/>
            <a:ext cx="5006975" cy="120967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Shown here is the confusion matrix for</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the Logistic Regression model.</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Confusion matrices can be read as:</a:t>
            </a:r>
            <a:endParaRPr sz="2200">
              <a:latin typeface="Arial"/>
              <a:ea typeface="Arial"/>
              <a:cs typeface="Arial"/>
              <a:sym typeface="Arial"/>
            </a:endParaRPr>
          </a:p>
        </p:txBody>
      </p:sp>
      <p:sp>
        <p:nvSpPr>
          <p:cNvPr id="542" name="Google Shape;542;p50"/>
          <p:cNvSpPr txBox="1"/>
          <p:nvPr/>
        </p:nvSpPr>
        <p:spPr>
          <a:xfrm>
            <a:off x="798982" y="4829378"/>
            <a:ext cx="4772660" cy="126682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Prediction Breakdown:</a:t>
            </a:r>
            <a:endParaRPr sz="2200">
              <a:latin typeface="Arial"/>
              <a:ea typeface="Arial"/>
              <a:cs typeface="Arial"/>
              <a:sym typeface="Arial"/>
            </a:endParaRPr>
          </a:p>
          <a:p>
            <a:pPr indent="-227965" lvl="1" marL="697865" rtl="0" algn="l">
              <a:lnSpc>
                <a:spcPct val="100000"/>
              </a:lnSpc>
              <a:spcBef>
                <a:spcPts val="1425"/>
              </a:spcBef>
              <a:spcAft>
                <a:spcPts val="0"/>
              </a:spcAft>
              <a:buClr>
                <a:srgbClr val="292929"/>
              </a:buClr>
              <a:buSzPts val="1800"/>
              <a:buFont typeface="Arial"/>
              <a:buChar char="•"/>
            </a:pPr>
            <a:r>
              <a:rPr lang="en-US" sz="1800">
                <a:solidFill>
                  <a:srgbClr val="292929"/>
                </a:solidFill>
                <a:latin typeface="Arial"/>
                <a:ea typeface="Arial"/>
                <a:cs typeface="Arial"/>
                <a:sym typeface="Arial"/>
              </a:rPr>
              <a:t>12 True Positives and 3 True Negatives</a:t>
            </a:r>
            <a:endParaRPr sz="1800">
              <a:latin typeface="Arial"/>
              <a:ea typeface="Arial"/>
              <a:cs typeface="Arial"/>
              <a:sym typeface="Arial"/>
            </a:endParaRPr>
          </a:p>
          <a:p>
            <a:pPr indent="-227965" lvl="1" marL="697865" rtl="0" algn="l">
              <a:lnSpc>
                <a:spcPct val="100000"/>
              </a:lnSpc>
              <a:spcBef>
                <a:spcPts val="1390"/>
              </a:spcBef>
              <a:spcAft>
                <a:spcPts val="0"/>
              </a:spcAft>
              <a:buClr>
                <a:srgbClr val="292929"/>
              </a:buClr>
              <a:buSzPts val="1800"/>
              <a:buFont typeface="Arial"/>
              <a:buChar char="•"/>
            </a:pPr>
            <a:r>
              <a:rPr lang="en-US" sz="1800">
                <a:solidFill>
                  <a:srgbClr val="292929"/>
                </a:solidFill>
                <a:latin typeface="Arial"/>
                <a:ea typeface="Arial"/>
                <a:cs typeface="Arial"/>
                <a:sym typeface="Arial"/>
              </a:rPr>
              <a:t>3 False Positives and 0 False Negatives</a:t>
            </a:r>
            <a:endParaRPr sz="1800">
              <a:latin typeface="Arial"/>
              <a:ea typeface="Arial"/>
              <a:cs typeface="Arial"/>
              <a:sym typeface="Arial"/>
            </a:endParaRPr>
          </a:p>
        </p:txBody>
      </p:sp>
      <p:sp>
        <p:nvSpPr>
          <p:cNvPr id="543" name="Google Shape;543;p50"/>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Confusion Matrix</a:t>
            </a:r>
            <a:endParaRPr/>
          </a:p>
        </p:txBody>
      </p:sp>
      <p:grpSp>
        <p:nvGrpSpPr>
          <p:cNvPr id="544" name="Google Shape;544;p50"/>
          <p:cNvGrpSpPr/>
          <p:nvPr/>
        </p:nvGrpSpPr>
        <p:grpSpPr>
          <a:xfrm>
            <a:off x="6115812" y="1385316"/>
            <a:ext cx="5354320" cy="4328160"/>
            <a:chOff x="6115812" y="1385316"/>
            <a:chExt cx="5354320" cy="4328160"/>
          </a:xfrm>
        </p:grpSpPr>
        <p:pic>
          <p:nvPicPr>
            <p:cNvPr id="545" name="Google Shape;545;p50"/>
            <p:cNvPicPr preferRelativeResize="0"/>
            <p:nvPr/>
          </p:nvPicPr>
          <p:blipFill rotWithShape="1">
            <a:blip r:embed="rId3">
              <a:alphaModFix/>
            </a:blip>
            <a:srcRect b="0" l="0" r="0" t="0"/>
            <a:stretch/>
          </p:blipFill>
          <p:spPr>
            <a:xfrm>
              <a:off x="6120384" y="1389888"/>
              <a:ext cx="5344668" cy="4319016"/>
            </a:xfrm>
            <a:prstGeom prst="rect">
              <a:avLst/>
            </a:prstGeom>
            <a:noFill/>
            <a:ln>
              <a:noFill/>
            </a:ln>
          </p:spPr>
        </p:pic>
        <p:sp>
          <p:nvSpPr>
            <p:cNvPr id="546" name="Google Shape;546;p50"/>
            <p:cNvSpPr/>
            <p:nvPr/>
          </p:nvSpPr>
          <p:spPr>
            <a:xfrm>
              <a:off x="6115812" y="1385316"/>
              <a:ext cx="5354320" cy="4328160"/>
            </a:xfrm>
            <a:custGeom>
              <a:rect b="b" l="l" r="r" t="t"/>
              <a:pathLst>
                <a:path extrusionOk="0" h="4328160" w="5354320">
                  <a:moveTo>
                    <a:pt x="0" y="4328160"/>
                  </a:moveTo>
                  <a:lnTo>
                    <a:pt x="5353812" y="4328160"/>
                  </a:lnTo>
                  <a:lnTo>
                    <a:pt x="5353812" y="0"/>
                  </a:lnTo>
                  <a:lnTo>
                    <a:pt x="0" y="0"/>
                  </a:lnTo>
                  <a:lnTo>
                    <a:pt x="0" y="4328160"/>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47" name="Google Shape;547;p50"/>
          <p:cNvPicPr preferRelativeResize="0"/>
          <p:nvPr/>
        </p:nvPicPr>
        <p:blipFill rotWithShape="1">
          <a:blip r:embed="rId4">
            <a:alphaModFix/>
          </a:blip>
          <a:srcRect b="0" l="0" r="0" t="0"/>
          <a:stretch/>
        </p:blipFill>
        <p:spPr>
          <a:xfrm>
            <a:off x="995172" y="2709672"/>
            <a:ext cx="1895855" cy="1895855"/>
          </a:xfrm>
          <a:prstGeom prst="rect">
            <a:avLst/>
          </a:prstGeom>
          <a:noFill/>
          <a:ln>
            <a:noFill/>
          </a:ln>
        </p:spPr>
      </p:pic>
      <p:sp>
        <p:nvSpPr>
          <p:cNvPr id="548" name="Google Shape;548;p50"/>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4040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9" name="Google Shape;549;p50"/>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1"/>
          <p:cNvSpPr txBox="1"/>
          <p:nvPr/>
        </p:nvSpPr>
        <p:spPr>
          <a:xfrm>
            <a:off x="798982" y="1415287"/>
            <a:ext cx="10630535" cy="239395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SpaceX does not have a perfect track record of Falcon 9 first stage landing</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outcomes.</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SpaceX’s Falcon 9 first stage landing outcomes have been trending towards greater success as more launches are made.</a:t>
            </a:r>
            <a:endParaRPr sz="2200">
              <a:latin typeface="Arial"/>
              <a:ea typeface="Arial"/>
              <a:cs typeface="Arial"/>
              <a:sym typeface="Arial"/>
            </a:endParaRPr>
          </a:p>
          <a:p>
            <a:pPr indent="-227965" lvl="0" marL="240665"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machine learning models can be used to predict future SpaceX Falcon 9 first</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stage landing outcomes.</a:t>
            </a:r>
            <a:endParaRPr sz="2200">
              <a:latin typeface="Arial"/>
              <a:ea typeface="Arial"/>
              <a:cs typeface="Arial"/>
              <a:sym typeface="Arial"/>
            </a:endParaRPr>
          </a:p>
        </p:txBody>
      </p:sp>
      <p:sp>
        <p:nvSpPr>
          <p:cNvPr id="555" name="Google Shape;555;p51"/>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Conclusions</a:t>
            </a:r>
            <a:endParaRPr/>
          </a:p>
        </p:txBody>
      </p:sp>
      <p:sp>
        <p:nvSpPr>
          <p:cNvPr id="556" name="Google Shape;556;p51"/>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40404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7" name="Google Shape;557;p51"/>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2"/>
          <p:cNvSpPr txBox="1"/>
          <p:nvPr/>
        </p:nvSpPr>
        <p:spPr>
          <a:xfrm>
            <a:off x="11128375" y="6088481"/>
            <a:ext cx="25146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46</a:t>
            </a:r>
            <a:endParaRPr sz="1600">
              <a:latin typeface="Arial"/>
              <a:ea typeface="Arial"/>
              <a:cs typeface="Arial"/>
              <a:sym typeface="Arial"/>
            </a:endParaRPr>
          </a:p>
        </p:txBody>
      </p:sp>
      <p:sp>
        <p:nvSpPr>
          <p:cNvPr id="563" name="Google Shape;563;p52"/>
          <p:cNvSpPr txBox="1"/>
          <p:nvPr/>
        </p:nvSpPr>
        <p:spPr>
          <a:xfrm>
            <a:off x="798982" y="1381760"/>
            <a:ext cx="10161300" cy="23316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Initial Data Sets</a:t>
            </a:r>
            <a:endParaRPr sz="2200">
              <a:latin typeface="Arial"/>
              <a:ea typeface="Arial"/>
              <a:cs typeface="Arial"/>
              <a:sym typeface="Arial"/>
            </a:endParaRPr>
          </a:p>
          <a:p>
            <a:pPr indent="-227965" lvl="0" marL="240665" rtl="0" algn="l">
              <a:lnSpc>
                <a:spcPct val="100000"/>
              </a:lnSpc>
              <a:spcBef>
                <a:spcPts val="1320"/>
              </a:spcBef>
              <a:spcAft>
                <a:spcPts val="0"/>
              </a:spcAft>
              <a:buSzPts val="1000"/>
              <a:buFont typeface="Arial"/>
              <a:buChar char="•"/>
            </a:pPr>
            <a:r>
              <a:rPr b="1" lang="en-US" sz="1000">
                <a:latin typeface="Arial"/>
                <a:ea typeface="Arial"/>
                <a:cs typeface="Arial"/>
                <a:sym typeface="Arial"/>
              </a:rPr>
              <a:t>SpaceX API (JSON): </a:t>
            </a:r>
            <a:r>
              <a:rPr lang="en-US" sz="1000" u="sng">
                <a:solidFill>
                  <a:srgbClr val="0462C1"/>
                </a:solidFill>
                <a:latin typeface="Arial"/>
                <a:ea typeface="Arial"/>
                <a:cs typeface="Arial"/>
                <a:sym typeface="Arial"/>
                <a:hlinkClick r:id="rId3">
                  <a:extLst>
                    <a:ext uri="{A12FA001-AC4F-418D-AE19-62706E023703}">
                      <ahyp:hlinkClr val="tx"/>
                    </a:ext>
                  </a:extLst>
                </a:hlinkClick>
              </a:rPr>
              <a:t>https://cf-courses-data.s3.us.cloud-object-storage.appdomain.cloud/IBM-DS0321EN-SkillsNetwork/datasets/API_call_spacex_api.json</a:t>
            </a:r>
            <a:endParaRPr sz="1000">
              <a:latin typeface="Arial"/>
              <a:ea typeface="Arial"/>
              <a:cs typeface="Arial"/>
              <a:sym typeface="Arial"/>
            </a:endParaRPr>
          </a:p>
          <a:p>
            <a:pPr indent="0" lvl="0" marL="0" rtl="0" algn="l">
              <a:lnSpc>
                <a:spcPct val="100000"/>
              </a:lnSpc>
              <a:spcBef>
                <a:spcPts val="12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Wikipedia (Webpage): </a:t>
            </a:r>
            <a:r>
              <a:rPr lang="en-US" sz="1000" u="sng">
                <a:solidFill>
                  <a:srgbClr val="0462C1"/>
                </a:solidFill>
                <a:latin typeface="Arial"/>
                <a:ea typeface="Arial"/>
                <a:cs typeface="Arial"/>
                <a:sym typeface="Arial"/>
                <a:hlinkClick r:id="rId4">
                  <a:extLst>
                    <a:ext uri="{A12FA001-AC4F-418D-AE19-62706E023703}">
                      <ahyp:hlinkClr val="tx"/>
                    </a:ext>
                  </a:extLst>
                </a:hlinkClick>
              </a:rPr>
              <a:t>https://en.wikipedia.org/w/index.php?title=List_of_Falcon_9_and_Falcon_Heavy_launches&amp;oldid=1027686922</a:t>
            </a:r>
            <a:endParaRPr sz="1000">
              <a:latin typeface="Arial"/>
              <a:ea typeface="Arial"/>
              <a:cs typeface="Arial"/>
              <a:sym typeface="Arial"/>
            </a:endParaRPr>
          </a:p>
          <a:p>
            <a:pPr indent="0" lvl="0" marL="0" rtl="0" algn="l">
              <a:lnSpc>
                <a:spcPct val="100000"/>
              </a:lnSpc>
              <a:spcBef>
                <a:spcPts val="270"/>
              </a:spcBef>
              <a:spcAft>
                <a:spcPts val="0"/>
              </a:spcAft>
              <a:buSzPts val="1000"/>
              <a:buFont typeface="Arial"/>
              <a:buNone/>
            </a:pPr>
            <a:r>
              <a:t/>
            </a:r>
            <a:endParaRPr sz="1000">
              <a:latin typeface="Arial"/>
              <a:ea typeface="Arial"/>
              <a:cs typeface="Arial"/>
              <a:sym typeface="Arial"/>
            </a:endParaRPr>
          </a:p>
          <a:p>
            <a:pPr indent="-228600" lvl="0" marL="241300" marR="5080" rtl="0" algn="l">
              <a:lnSpc>
                <a:spcPct val="108000"/>
              </a:lnSpc>
              <a:spcBef>
                <a:spcPts val="0"/>
              </a:spcBef>
              <a:spcAft>
                <a:spcPts val="0"/>
              </a:spcAft>
              <a:buSzPts val="1000"/>
              <a:buFont typeface="Arial"/>
              <a:buChar char="•"/>
            </a:pPr>
            <a:r>
              <a:rPr b="1" lang="en-US" sz="1000" u="sng">
                <a:solidFill>
                  <a:schemeClr val="hlink"/>
                </a:solidFill>
                <a:latin typeface="Arial"/>
                <a:ea typeface="Arial"/>
                <a:cs typeface="Arial"/>
                <a:sym typeface="Arial"/>
                <a:hlinkClick r:id="rId5"/>
              </a:rPr>
              <a:t>SpaceX (CSV): </a:t>
            </a:r>
            <a:r>
              <a:rPr lang="en-US" sz="1000" u="sng">
                <a:solidFill>
                  <a:srgbClr val="0462C1"/>
                </a:solidFill>
                <a:latin typeface="Arial"/>
                <a:ea typeface="Arial"/>
                <a:cs typeface="Arial"/>
                <a:sym typeface="Arial"/>
                <a:hlinkClick r:id="rId6">
                  <a:extLst>
                    <a:ext uri="{A12FA001-AC4F-418D-AE19-62706E023703}">
                      <ahyp:hlinkClr val="tx"/>
                    </a:ext>
                  </a:extLst>
                </a:hlinkClick>
              </a:rPr>
              <a:t>https://cf-courses-data.s3.us.cloud-object-storage.appdomain.cloud/IBM-DS0321EN- SkillsNetwork/labs/module_2/data/Spacex.csv?utm_medium=Exinfluencer&amp;utm_source=Exinfluencer&amp;utm_content=000026UJ&amp;utm_term=10006555&amp;utm_id=NA-SkillsNetwork- Channel-SkillsNetworkCoursesIBMDS0321ENSkillsNetwork26802033-2022-01-01</a:t>
            </a:r>
            <a:endParaRPr sz="1000">
              <a:latin typeface="Arial"/>
              <a:ea typeface="Arial"/>
              <a:cs typeface="Arial"/>
              <a:sym typeface="Arial"/>
            </a:endParaRPr>
          </a:p>
          <a:p>
            <a:pPr indent="0" lvl="0" marL="0" rtl="0" algn="l">
              <a:lnSpc>
                <a:spcPct val="100000"/>
              </a:lnSpc>
              <a:spcBef>
                <a:spcPts val="114"/>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Launch Geo (CSV): </a:t>
            </a:r>
            <a:r>
              <a:rPr lang="en-US" sz="1000" u="sng">
                <a:solidFill>
                  <a:srgbClr val="0462C1"/>
                </a:solidFill>
                <a:latin typeface="Arial"/>
                <a:ea typeface="Arial"/>
                <a:cs typeface="Arial"/>
                <a:sym typeface="Arial"/>
                <a:hlinkClick r:id="rId7">
                  <a:extLst>
                    <a:ext uri="{A12FA001-AC4F-418D-AE19-62706E023703}">
                      <ahyp:hlinkClr val="tx"/>
                    </a:ext>
                  </a:extLst>
                </a:hlinkClick>
              </a:rPr>
              <a:t>https://cf-courses-data.s3.us.cloud-object-storage.appdomain.cloud/IBM-DS0321EN-SkillsNetwork/datasets/spacex_launch_geo.csv</a:t>
            </a:r>
            <a:endParaRPr sz="1000">
              <a:latin typeface="Arial"/>
              <a:ea typeface="Arial"/>
              <a:cs typeface="Arial"/>
              <a:sym typeface="Arial"/>
            </a:endParaRPr>
          </a:p>
          <a:p>
            <a:pPr indent="0" lvl="0" marL="0" rtl="0" algn="l">
              <a:lnSpc>
                <a:spcPct val="100000"/>
              </a:lnSpc>
              <a:spcBef>
                <a:spcPts val="125"/>
              </a:spcBef>
              <a:spcAft>
                <a:spcPts val="0"/>
              </a:spcAft>
              <a:buSzPts val="1000"/>
              <a:buFont typeface="Arial"/>
              <a:buNone/>
            </a:pPr>
            <a:r>
              <a:t/>
            </a:r>
            <a:endParaRPr sz="1000">
              <a:latin typeface="Arial"/>
              <a:ea typeface="Arial"/>
              <a:cs typeface="Arial"/>
              <a:sym typeface="Arial"/>
            </a:endParaRPr>
          </a:p>
          <a:p>
            <a:pPr indent="-227965" lvl="0" marL="240665" rtl="0" algn="l">
              <a:lnSpc>
                <a:spcPct val="100000"/>
              </a:lnSpc>
              <a:spcBef>
                <a:spcPts val="0"/>
              </a:spcBef>
              <a:spcAft>
                <a:spcPts val="0"/>
              </a:spcAft>
              <a:buSzPts val="1000"/>
              <a:buFont typeface="Arial"/>
              <a:buChar char="•"/>
            </a:pPr>
            <a:r>
              <a:rPr b="1" lang="en-US" sz="1000">
                <a:latin typeface="Arial"/>
                <a:ea typeface="Arial"/>
                <a:cs typeface="Arial"/>
                <a:sym typeface="Arial"/>
              </a:rPr>
              <a:t>Launch Dash (CSV): </a:t>
            </a:r>
            <a:r>
              <a:rPr lang="en-US" sz="1000" u="sng">
                <a:solidFill>
                  <a:srgbClr val="0462C1"/>
                </a:solidFill>
                <a:latin typeface="Arial"/>
                <a:ea typeface="Arial"/>
                <a:cs typeface="Arial"/>
                <a:sym typeface="Arial"/>
                <a:hlinkClick r:id="rId8">
                  <a:extLst>
                    <a:ext uri="{A12FA001-AC4F-418D-AE19-62706E023703}">
                      <ahyp:hlinkClr val="tx"/>
                    </a:ext>
                  </a:extLst>
                </a:hlinkClick>
              </a:rPr>
              <a:t>https://cf-courses-data.s3.us.cloud-object-storage.appdomain.cloud/IBM-DS0321EN-SkillsNetwork/datasets/spacex_launch_dash.csv</a:t>
            </a:r>
            <a:endParaRPr sz="1000">
              <a:latin typeface="Arial"/>
              <a:ea typeface="Arial"/>
              <a:cs typeface="Arial"/>
              <a:sym typeface="Arial"/>
            </a:endParaRPr>
          </a:p>
        </p:txBody>
      </p:sp>
      <p:sp>
        <p:nvSpPr>
          <p:cNvPr id="564" name="Google Shape;564;p52"/>
          <p:cNvSpPr txBox="1"/>
          <p:nvPr/>
        </p:nvSpPr>
        <p:spPr>
          <a:xfrm>
            <a:off x="798982" y="6099454"/>
            <a:ext cx="7240200" cy="166200"/>
          </a:xfrm>
          <a:prstGeom prst="rect">
            <a:avLst/>
          </a:prstGeom>
          <a:noFill/>
          <a:ln>
            <a:noFill/>
          </a:ln>
        </p:spPr>
        <p:txBody>
          <a:bodyPr anchorCtr="0" anchor="t" bIns="0" lIns="0" spcFirstLastPara="1" rIns="0" wrap="square" tIns="12050">
            <a:spAutoFit/>
          </a:bodyPr>
          <a:lstStyle/>
          <a:p>
            <a:pPr indent="0" lvl="0" marL="0" rtl="0" algn="l">
              <a:lnSpc>
                <a:spcPct val="100000"/>
              </a:lnSpc>
              <a:spcBef>
                <a:spcPts val="0"/>
              </a:spcBef>
              <a:spcAft>
                <a:spcPts val="0"/>
              </a:spcAft>
              <a:buNone/>
            </a:pPr>
            <a:r>
              <a:t/>
            </a:r>
            <a:endParaRPr sz="1000">
              <a:latin typeface="Arial"/>
              <a:ea typeface="Arial"/>
              <a:cs typeface="Arial"/>
              <a:sym typeface="Arial"/>
            </a:endParaRPr>
          </a:p>
        </p:txBody>
      </p:sp>
      <p:sp>
        <p:nvSpPr>
          <p:cNvPr id="565" name="Google Shape;565;p5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 name="Shape 569"/>
        <p:cNvGrpSpPr/>
        <p:nvPr/>
      </p:nvGrpSpPr>
      <p:grpSpPr>
        <a:xfrm>
          <a:off x="0" y="0"/>
          <a:ext cx="0" cy="0"/>
          <a:chOff x="0" y="0"/>
          <a:chExt cx="0" cy="0"/>
        </a:xfrm>
      </p:grpSpPr>
      <p:pic>
        <p:nvPicPr>
          <p:cNvPr id="570" name="Google Shape;570;p53"/>
          <p:cNvPicPr preferRelativeResize="0"/>
          <p:nvPr/>
        </p:nvPicPr>
        <p:blipFill rotWithShape="1">
          <a:blip r:embed="rId3">
            <a:alphaModFix/>
          </a:blip>
          <a:srcRect b="0" l="0" r="0" t="0"/>
          <a:stretch/>
        </p:blipFill>
        <p:spPr>
          <a:xfrm>
            <a:off x="0" y="0"/>
            <a:ext cx="12192000" cy="6857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3">
            <a:alphaModFix/>
          </a:blip>
          <a:srcRect b="0" l="0" r="0" t="0"/>
          <a:stretch/>
        </p:blipFill>
        <p:spPr>
          <a:xfrm>
            <a:off x="0" y="0"/>
            <a:ext cx="12192000" cy="6857998"/>
          </a:xfrm>
          <a:prstGeom prst="rect">
            <a:avLst/>
          </a:prstGeom>
          <a:noFill/>
          <a:ln>
            <a:noFill/>
          </a:ln>
        </p:spPr>
      </p:pic>
      <p:sp>
        <p:nvSpPr>
          <p:cNvPr id="73" name="Google Shape;73;p11"/>
          <p:cNvSpPr txBox="1"/>
          <p:nvPr/>
        </p:nvSpPr>
        <p:spPr>
          <a:xfrm>
            <a:off x="11975083" y="6400596"/>
            <a:ext cx="13843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5</a:t>
            </a:r>
            <a:endParaRPr sz="1600">
              <a:latin typeface="Arial"/>
              <a:ea typeface="Arial"/>
              <a:cs typeface="Arial"/>
              <a:sym typeface="Arial"/>
            </a:endParaRPr>
          </a:p>
        </p:txBody>
      </p:sp>
      <p:sp>
        <p:nvSpPr>
          <p:cNvPr id="74" name="Google Shape;74;p11"/>
          <p:cNvSpPr txBox="1"/>
          <p:nvPr/>
        </p:nvSpPr>
        <p:spPr>
          <a:xfrm>
            <a:off x="765048" y="2813304"/>
            <a:ext cx="1059180" cy="368935"/>
          </a:xfrm>
          <a:prstGeom prst="rect">
            <a:avLst/>
          </a:prstGeom>
          <a:solidFill>
            <a:srgbClr val="0947CA"/>
          </a:solidFill>
          <a:ln>
            <a:noFill/>
          </a:ln>
        </p:spPr>
        <p:txBody>
          <a:bodyPr anchorCtr="0" anchor="t" bIns="0" lIns="0" spcFirstLastPara="1" rIns="0" wrap="square" tIns="30475">
            <a:spAutoFit/>
          </a:bodyPr>
          <a:lstStyle/>
          <a:p>
            <a:pPr indent="0" lvl="0" marL="91440" rtl="0" algn="l">
              <a:lnSpc>
                <a:spcPct val="100000"/>
              </a:lnSpc>
              <a:spcBef>
                <a:spcPts val="0"/>
              </a:spcBef>
              <a:spcAft>
                <a:spcPts val="0"/>
              </a:spcAft>
              <a:buNone/>
            </a:pPr>
            <a:r>
              <a:rPr lang="en-US" sz="1800">
                <a:solidFill>
                  <a:srgbClr val="FFFFFF"/>
                </a:solidFill>
                <a:latin typeface="Carlito"/>
                <a:ea typeface="Carlito"/>
                <a:cs typeface="Carlito"/>
                <a:sym typeface="Carlito"/>
              </a:rPr>
              <a:t>Section 1</a:t>
            </a:r>
            <a:endParaRPr sz="1800">
              <a:latin typeface="Carlito"/>
              <a:ea typeface="Carlito"/>
              <a:cs typeface="Carlito"/>
              <a:sym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nvSpPr>
        <p:spPr>
          <a:xfrm>
            <a:off x="11241151" y="6088481"/>
            <a:ext cx="138430" cy="26924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1600">
                <a:solidFill>
                  <a:srgbClr val="1C7CDB"/>
                </a:solidFill>
                <a:latin typeface="Arial"/>
                <a:ea typeface="Arial"/>
                <a:cs typeface="Arial"/>
                <a:sym typeface="Arial"/>
              </a:rPr>
              <a:t>6</a:t>
            </a:r>
            <a:endParaRPr sz="1600">
              <a:latin typeface="Arial"/>
              <a:ea typeface="Arial"/>
              <a:cs typeface="Arial"/>
              <a:sym typeface="Arial"/>
            </a:endParaRPr>
          </a:p>
        </p:txBody>
      </p:sp>
      <p:sp>
        <p:nvSpPr>
          <p:cNvPr id="80" name="Google Shape;80;p12"/>
          <p:cNvSpPr txBox="1"/>
          <p:nvPr/>
        </p:nvSpPr>
        <p:spPr>
          <a:xfrm>
            <a:off x="798982" y="1234287"/>
            <a:ext cx="10483850" cy="4452620"/>
          </a:xfrm>
          <a:prstGeom prst="rect">
            <a:avLst/>
          </a:prstGeom>
          <a:noFill/>
          <a:ln>
            <a:noFill/>
          </a:ln>
        </p:spPr>
        <p:txBody>
          <a:bodyPr anchorCtr="0" anchor="t" bIns="0" lIns="0" spcFirstLastPara="1" rIns="0" wrap="square" tIns="191125">
            <a:spAutoFit/>
          </a:bodyPr>
          <a:lstStyle/>
          <a:p>
            <a:pPr indent="0" lvl="0" marL="12700" rtl="0" algn="l">
              <a:lnSpc>
                <a:spcPct val="100000"/>
              </a:lnSpc>
              <a:spcBef>
                <a:spcPts val="0"/>
              </a:spcBef>
              <a:spcAft>
                <a:spcPts val="0"/>
              </a:spcAft>
              <a:buNone/>
            </a:pPr>
            <a:r>
              <a:rPr lang="en-US" sz="2900">
                <a:solidFill>
                  <a:srgbClr val="0A48CA"/>
                </a:solidFill>
                <a:latin typeface="Arial"/>
                <a:ea typeface="Arial"/>
                <a:cs typeface="Arial"/>
                <a:sym typeface="Arial"/>
              </a:rPr>
              <a:t>Executive Summary</a:t>
            </a:r>
            <a:endParaRPr sz="2900">
              <a:latin typeface="Arial"/>
              <a:ea typeface="Arial"/>
              <a:cs typeface="Arial"/>
              <a:sym typeface="Arial"/>
            </a:endParaRPr>
          </a:p>
          <a:p>
            <a:pPr indent="-227329" lvl="0" marL="240029" rtl="0" algn="l">
              <a:lnSpc>
                <a:spcPct val="100000"/>
              </a:lnSpc>
              <a:spcBef>
                <a:spcPts val="1405"/>
              </a:spcBef>
              <a:spcAft>
                <a:spcPts val="0"/>
              </a:spcAft>
              <a:buClr>
                <a:srgbClr val="292929"/>
              </a:buClr>
              <a:buSzPts val="2900"/>
              <a:buFont typeface="Arial"/>
              <a:buChar char="•"/>
            </a:pPr>
            <a:r>
              <a:rPr lang="en-US" sz="2900">
                <a:solidFill>
                  <a:srgbClr val="292929"/>
                </a:solidFill>
                <a:latin typeface="Arial"/>
                <a:ea typeface="Arial"/>
                <a:cs typeface="Arial"/>
                <a:sym typeface="Arial"/>
              </a:rPr>
              <a:t>SpaceX API and Wikipedia launch table data was collected.</a:t>
            </a:r>
            <a:endParaRPr sz="2900">
              <a:latin typeface="Arial"/>
              <a:ea typeface="Arial"/>
              <a:cs typeface="Arial"/>
              <a:sym typeface="Arial"/>
            </a:endParaRPr>
          </a:p>
          <a:p>
            <a:pPr indent="-227329" lvl="0" marL="240029" marR="5080" rtl="0" algn="l">
              <a:lnSpc>
                <a:spcPct val="100000"/>
              </a:lnSpc>
              <a:spcBef>
                <a:spcPts val="1390"/>
              </a:spcBef>
              <a:spcAft>
                <a:spcPts val="0"/>
              </a:spcAft>
              <a:buClr>
                <a:srgbClr val="292929"/>
              </a:buClr>
              <a:buSzPts val="2900"/>
              <a:buFont typeface="Arial"/>
              <a:buChar char="•"/>
            </a:pPr>
            <a:r>
              <a:rPr lang="en-US" sz="2900">
                <a:solidFill>
                  <a:srgbClr val="292929"/>
                </a:solidFill>
                <a:latin typeface="Arial"/>
                <a:ea typeface="Arial"/>
                <a:cs typeface="Arial"/>
                <a:sym typeface="Arial"/>
              </a:rPr>
              <a:t>Data was cleaned in preparation for visualizations, queries and 	machine learning model creation.</a:t>
            </a:r>
            <a:endParaRPr sz="2900">
              <a:latin typeface="Arial"/>
              <a:ea typeface="Arial"/>
              <a:cs typeface="Arial"/>
              <a:sym typeface="Arial"/>
            </a:endParaRPr>
          </a:p>
          <a:p>
            <a:pPr indent="-227329" lvl="0" marL="240029" marR="243204" rtl="0" algn="l">
              <a:lnSpc>
                <a:spcPct val="100000"/>
              </a:lnSpc>
              <a:spcBef>
                <a:spcPts val="1410"/>
              </a:spcBef>
              <a:spcAft>
                <a:spcPts val="0"/>
              </a:spcAft>
              <a:buClr>
                <a:srgbClr val="292929"/>
              </a:buClr>
              <a:buSzPts val="2900"/>
              <a:buFont typeface="Arial"/>
              <a:buChar char="•"/>
            </a:pPr>
            <a:r>
              <a:rPr lang="en-US" sz="2900">
                <a:solidFill>
                  <a:srgbClr val="292929"/>
                </a:solidFill>
                <a:latin typeface="Arial"/>
                <a:ea typeface="Arial"/>
                <a:cs typeface="Arial"/>
                <a:sym typeface="Arial"/>
              </a:rPr>
              <a:t>Exploratory data analysis (EDA) was done using visualization 	and SQL.</a:t>
            </a:r>
            <a:endParaRPr sz="2900">
              <a:latin typeface="Arial"/>
              <a:ea typeface="Arial"/>
              <a:cs typeface="Arial"/>
              <a:sym typeface="Arial"/>
            </a:endParaRPr>
          </a:p>
          <a:p>
            <a:pPr indent="-227329" lvl="0" marL="240029" marR="1536065" rtl="0" algn="l">
              <a:lnSpc>
                <a:spcPct val="100000"/>
              </a:lnSpc>
              <a:spcBef>
                <a:spcPts val="1405"/>
              </a:spcBef>
              <a:spcAft>
                <a:spcPts val="0"/>
              </a:spcAft>
              <a:buClr>
                <a:srgbClr val="292929"/>
              </a:buClr>
              <a:buSzPts val="2900"/>
              <a:buFont typeface="Arial"/>
              <a:buChar char="•"/>
            </a:pPr>
            <a:r>
              <a:rPr lang="en-US" sz="2900">
                <a:solidFill>
                  <a:srgbClr val="292929"/>
                </a:solidFill>
                <a:latin typeface="Arial"/>
                <a:ea typeface="Arial"/>
                <a:cs typeface="Arial"/>
                <a:sym typeface="Arial"/>
              </a:rPr>
              <a:t>Interactive visual analytics were created using Folium 	and Plotly Dash.</a:t>
            </a:r>
            <a:endParaRPr sz="2900">
              <a:latin typeface="Arial"/>
              <a:ea typeface="Arial"/>
              <a:cs typeface="Arial"/>
              <a:sym typeface="Arial"/>
            </a:endParaRPr>
          </a:p>
        </p:txBody>
      </p:sp>
      <p:sp>
        <p:nvSpPr>
          <p:cNvPr id="81" name="Google Shape;81;p12"/>
          <p:cNvSpPr txBox="1"/>
          <p:nvPr/>
        </p:nvSpPr>
        <p:spPr>
          <a:xfrm>
            <a:off x="798982" y="5837326"/>
            <a:ext cx="9551670" cy="467995"/>
          </a:xfrm>
          <a:prstGeom prst="rect">
            <a:avLst/>
          </a:prstGeom>
          <a:noFill/>
          <a:ln>
            <a:noFill/>
          </a:ln>
        </p:spPr>
        <p:txBody>
          <a:bodyPr anchorCtr="0" anchor="t" bIns="0" lIns="0" spcFirstLastPara="1" rIns="0" wrap="square" tIns="12700">
            <a:spAutoFit/>
          </a:bodyPr>
          <a:lstStyle/>
          <a:p>
            <a:pPr indent="-227329" lvl="0" marL="240029" rtl="0" algn="l">
              <a:lnSpc>
                <a:spcPct val="100000"/>
              </a:lnSpc>
              <a:spcBef>
                <a:spcPts val="0"/>
              </a:spcBef>
              <a:spcAft>
                <a:spcPts val="0"/>
              </a:spcAft>
              <a:buClr>
                <a:srgbClr val="292929"/>
              </a:buClr>
              <a:buSzPts val="2900"/>
              <a:buFont typeface="Arial"/>
              <a:buChar char="•"/>
            </a:pPr>
            <a:r>
              <a:rPr lang="en-US" sz="2900">
                <a:solidFill>
                  <a:srgbClr val="292929"/>
                </a:solidFill>
                <a:latin typeface="Arial"/>
                <a:ea typeface="Arial"/>
                <a:cs typeface="Arial"/>
                <a:sym typeface="Arial"/>
              </a:rPr>
              <a:t>Predictive analysis using classification models was done.</a:t>
            </a:r>
            <a:endParaRPr sz="2900">
              <a:latin typeface="Arial"/>
              <a:ea typeface="Arial"/>
              <a:cs typeface="Arial"/>
              <a:sym typeface="Arial"/>
            </a:endParaRPr>
          </a:p>
        </p:txBody>
      </p:sp>
      <p:sp>
        <p:nvSpPr>
          <p:cNvPr id="82" name="Google Shape;82;p12"/>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nvSpPr>
        <p:spPr>
          <a:xfrm>
            <a:off x="798982" y="1415287"/>
            <a:ext cx="10309225" cy="171894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data sets were collected from:</a:t>
            </a:r>
            <a:endParaRPr sz="2200">
              <a:latin typeface="Arial"/>
              <a:ea typeface="Arial"/>
              <a:cs typeface="Arial"/>
              <a:sym typeface="Arial"/>
            </a:endParaRPr>
          </a:p>
          <a:p>
            <a:pPr indent="-227965" lvl="1" marL="697865" rtl="0" algn="l">
              <a:lnSpc>
                <a:spcPct val="100000"/>
              </a:lnSpc>
              <a:spcBef>
                <a:spcPts val="1420"/>
              </a:spcBef>
              <a:spcAft>
                <a:spcPts val="0"/>
              </a:spcAft>
              <a:buClr>
                <a:srgbClr val="292929"/>
              </a:buClr>
              <a:buSzPts val="1800"/>
              <a:buFont typeface="Arial"/>
              <a:buChar char="•"/>
            </a:pPr>
            <a:r>
              <a:rPr lang="en-US" sz="1800">
                <a:solidFill>
                  <a:srgbClr val="292929"/>
                </a:solidFill>
                <a:latin typeface="Arial"/>
                <a:ea typeface="Arial"/>
                <a:cs typeface="Arial"/>
                <a:sym typeface="Arial"/>
              </a:rPr>
              <a:t>An IBM copy of a call to the publically accessible SpaceX API with launch data in JSON format.</a:t>
            </a:r>
            <a:endParaRPr sz="1800">
              <a:latin typeface="Arial"/>
              <a:ea typeface="Arial"/>
              <a:cs typeface="Arial"/>
              <a:sym typeface="Arial"/>
            </a:endParaRPr>
          </a:p>
          <a:p>
            <a:pPr indent="-227965" lvl="1" marL="697865" rtl="0" algn="l">
              <a:lnSpc>
                <a:spcPct val="100000"/>
              </a:lnSpc>
              <a:spcBef>
                <a:spcPts val="1395"/>
              </a:spcBef>
              <a:spcAft>
                <a:spcPts val="0"/>
              </a:spcAft>
              <a:buClr>
                <a:srgbClr val="292929"/>
              </a:buClr>
              <a:buSzPts val="1800"/>
              <a:buFont typeface="Arial"/>
              <a:buChar char="•"/>
            </a:pPr>
            <a:r>
              <a:rPr lang="en-US" sz="1800">
                <a:solidFill>
                  <a:srgbClr val="292929"/>
                </a:solidFill>
                <a:latin typeface="Arial"/>
                <a:ea typeface="Arial"/>
                <a:cs typeface="Arial"/>
                <a:sym typeface="Arial"/>
              </a:rPr>
              <a:t>A permanently linked Wikipedia page with launch data in HTML tables (9 June 2021 revision).</a:t>
            </a:r>
            <a:endParaRPr sz="1800">
              <a:latin typeface="Arial"/>
              <a:ea typeface="Arial"/>
              <a:cs typeface="Arial"/>
              <a:sym typeface="Arial"/>
            </a:endParaRPr>
          </a:p>
          <a:p>
            <a:pPr indent="-227965" lvl="1" marL="697865" rtl="0" algn="l">
              <a:lnSpc>
                <a:spcPct val="100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Further data sets were provided. See darker green .csv files in top row of diagram below.</a:t>
            </a:r>
            <a:endParaRPr sz="1800">
              <a:latin typeface="Arial"/>
              <a:ea typeface="Arial"/>
              <a:cs typeface="Arial"/>
              <a:sym typeface="Arial"/>
            </a:endParaRPr>
          </a:p>
        </p:txBody>
      </p:sp>
      <p:sp>
        <p:nvSpPr>
          <p:cNvPr id="88" name="Google Shape;88;p13"/>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a:t>
            </a:r>
            <a:endParaRPr/>
          </a:p>
        </p:txBody>
      </p:sp>
      <p:grpSp>
        <p:nvGrpSpPr>
          <p:cNvPr id="89" name="Google Shape;89;p13"/>
          <p:cNvGrpSpPr/>
          <p:nvPr/>
        </p:nvGrpSpPr>
        <p:grpSpPr>
          <a:xfrm>
            <a:off x="1682794" y="3509864"/>
            <a:ext cx="6864350" cy="3176270"/>
            <a:chOff x="1495044" y="3255264"/>
            <a:chExt cx="6864350" cy="3176270"/>
          </a:xfrm>
        </p:grpSpPr>
        <p:pic>
          <p:nvPicPr>
            <p:cNvPr id="90" name="Google Shape;90;p13"/>
            <p:cNvPicPr preferRelativeResize="0"/>
            <p:nvPr/>
          </p:nvPicPr>
          <p:blipFill rotWithShape="1">
            <a:blip r:embed="rId3">
              <a:alphaModFix/>
            </a:blip>
            <a:srcRect b="0" l="0" r="0" t="0"/>
            <a:stretch/>
          </p:blipFill>
          <p:spPr>
            <a:xfrm>
              <a:off x="1499616" y="3259836"/>
              <a:ext cx="6854952" cy="3166872"/>
            </a:xfrm>
            <a:prstGeom prst="rect">
              <a:avLst/>
            </a:prstGeom>
            <a:noFill/>
            <a:ln>
              <a:noFill/>
            </a:ln>
          </p:spPr>
        </p:pic>
        <p:sp>
          <p:nvSpPr>
            <p:cNvPr id="91" name="Google Shape;91;p13"/>
            <p:cNvSpPr/>
            <p:nvPr/>
          </p:nvSpPr>
          <p:spPr>
            <a:xfrm>
              <a:off x="1495044" y="3255264"/>
              <a:ext cx="6864350" cy="3176270"/>
            </a:xfrm>
            <a:custGeom>
              <a:rect b="b" l="l" r="r" t="t"/>
              <a:pathLst>
                <a:path extrusionOk="0" h="3176270" w="6864350">
                  <a:moveTo>
                    <a:pt x="0" y="3176016"/>
                  </a:moveTo>
                  <a:lnTo>
                    <a:pt x="6864096" y="3176016"/>
                  </a:lnTo>
                  <a:lnTo>
                    <a:pt x="6864096" y="0"/>
                  </a:lnTo>
                  <a:lnTo>
                    <a:pt x="0" y="0"/>
                  </a:lnTo>
                  <a:lnTo>
                    <a:pt x="0" y="3176016"/>
                  </a:lnTo>
                  <a:close/>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2" name="Google Shape;92;p13"/>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 name="Google Shape;93;p13"/>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6912356" y="1345184"/>
            <a:ext cx="3815079" cy="3606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200">
                <a:solidFill>
                  <a:srgbClr val="1C7CDB"/>
                </a:solidFill>
                <a:latin typeface="Arial"/>
                <a:ea typeface="Arial"/>
                <a:cs typeface="Arial"/>
                <a:sym typeface="Arial"/>
              </a:rPr>
              <a:t>Flowchart of SpaceX API Calls</a:t>
            </a:r>
            <a:endParaRPr sz="2200">
              <a:latin typeface="Arial"/>
              <a:ea typeface="Arial"/>
              <a:cs typeface="Arial"/>
              <a:sym typeface="Arial"/>
            </a:endParaRPr>
          </a:p>
        </p:txBody>
      </p:sp>
      <p:sp>
        <p:nvSpPr>
          <p:cNvPr id="99" name="Google Shape;99;p14"/>
          <p:cNvSpPr txBox="1"/>
          <p:nvPr/>
        </p:nvSpPr>
        <p:spPr>
          <a:xfrm>
            <a:off x="798982" y="1415287"/>
            <a:ext cx="5599430" cy="1880235"/>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SpaceX API has data available</a:t>
            </a:r>
            <a:endParaRPr sz="2200">
              <a:latin typeface="Arial"/>
              <a:ea typeface="Arial"/>
              <a:cs typeface="Arial"/>
              <a:sym typeface="Arial"/>
            </a:endParaRPr>
          </a:p>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publically.</a:t>
            </a:r>
            <a:endParaRPr sz="2200">
              <a:latin typeface="Arial"/>
              <a:ea typeface="Arial"/>
              <a:cs typeface="Arial"/>
              <a:sym typeface="Arial"/>
            </a:endParaRPr>
          </a:p>
          <a:p>
            <a:pPr indent="-228600" lvl="0" marL="241300" marR="5080" rtl="0" algn="l">
              <a:lnSpc>
                <a:spcPct val="100000"/>
              </a:lnSpc>
              <a:spcBef>
                <a:spcPts val="1405"/>
              </a:spcBef>
              <a:spcAft>
                <a:spcPts val="0"/>
              </a:spcAft>
              <a:buClr>
                <a:srgbClr val="292929"/>
              </a:buClr>
              <a:buSzPts val="2200"/>
              <a:buFont typeface="Arial"/>
              <a:buChar char="•"/>
            </a:pPr>
            <a:r>
              <a:rPr lang="en-US" sz="2200">
                <a:solidFill>
                  <a:srgbClr val="292929"/>
                </a:solidFill>
                <a:latin typeface="Arial"/>
                <a:ea typeface="Arial"/>
                <a:cs typeface="Arial"/>
                <a:sym typeface="Arial"/>
              </a:rPr>
              <a:t>Once a GET request has been made to the SpaceX API and the response received, the data can be placed into a Pandas</a:t>
            </a:r>
            <a:endParaRPr sz="2200">
              <a:latin typeface="Arial"/>
              <a:ea typeface="Arial"/>
              <a:cs typeface="Arial"/>
              <a:sym typeface="Arial"/>
            </a:endParaRPr>
          </a:p>
        </p:txBody>
      </p:sp>
      <p:sp>
        <p:nvSpPr>
          <p:cNvPr id="100" name="Google Shape;100;p14"/>
          <p:cNvSpPr txBox="1"/>
          <p:nvPr/>
        </p:nvSpPr>
        <p:spPr>
          <a:xfrm>
            <a:off x="798982" y="3090511"/>
            <a:ext cx="5550000" cy="1845000"/>
          </a:xfrm>
          <a:prstGeom prst="rect">
            <a:avLst/>
          </a:prstGeom>
          <a:noFill/>
          <a:ln>
            <a:noFill/>
          </a:ln>
        </p:spPr>
        <p:txBody>
          <a:bodyPr anchorCtr="0" anchor="t" bIns="0" lIns="0" spcFirstLastPara="1" rIns="0" wrap="square" tIns="191750">
            <a:spAutoFit/>
          </a:bodyPr>
          <a:lstStyle/>
          <a:p>
            <a:pPr indent="0" lvl="0" marL="241300" rtl="0" algn="l">
              <a:lnSpc>
                <a:spcPct val="100000"/>
              </a:lnSpc>
              <a:spcBef>
                <a:spcPts val="0"/>
              </a:spcBef>
              <a:spcAft>
                <a:spcPts val="0"/>
              </a:spcAft>
              <a:buNone/>
            </a:pPr>
            <a:r>
              <a:rPr lang="en-US" sz="2200">
                <a:solidFill>
                  <a:srgbClr val="292929"/>
                </a:solidFill>
                <a:latin typeface="Arial"/>
                <a:ea typeface="Arial"/>
                <a:cs typeface="Arial"/>
                <a:sym typeface="Arial"/>
              </a:rPr>
              <a:t>DataFrame for further analysis.</a:t>
            </a:r>
            <a:endParaRPr sz="2200">
              <a:latin typeface="Arial"/>
              <a:ea typeface="Arial"/>
              <a:cs typeface="Arial"/>
              <a:sym typeface="Arial"/>
            </a:endParaRPr>
          </a:p>
          <a:p>
            <a:pPr indent="-227965" lvl="0" marL="240665" rtl="0" algn="l">
              <a:lnSpc>
                <a:spcPct val="100000"/>
              </a:lnSpc>
              <a:spcBef>
                <a:spcPts val="1405"/>
              </a:spcBef>
              <a:spcAft>
                <a:spcPts val="0"/>
              </a:spcAft>
              <a:buSzPts val="2200"/>
              <a:buFont typeface="Arial"/>
              <a:buChar char="•"/>
            </a:pPr>
            <a:r>
              <a:rPr lang="en-US" sz="2200">
                <a:latin typeface="Arial"/>
                <a:ea typeface="Arial"/>
                <a:cs typeface="Arial"/>
                <a:sym typeface="Arial"/>
              </a:rPr>
              <a:t>GitHub URL (Data Collection):</a:t>
            </a:r>
            <a:endParaRPr sz="2200">
              <a:latin typeface="Arial"/>
              <a:ea typeface="Arial"/>
              <a:cs typeface="Arial"/>
              <a:sym typeface="Arial"/>
            </a:endParaRPr>
          </a:p>
          <a:p>
            <a:pPr indent="0" lvl="0" marL="12700" rtl="0" algn="l">
              <a:lnSpc>
                <a:spcPct val="100000"/>
              </a:lnSpc>
              <a:spcBef>
                <a:spcPts val="1415"/>
              </a:spcBef>
              <a:spcAft>
                <a:spcPts val="0"/>
              </a:spcAft>
              <a:buNone/>
            </a:pPr>
            <a:r>
              <a:rPr lang="en-US" u="sng">
                <a:solidFill>
                  <a:schemeClr val="hlink"/>
                </a:solidFill>
                <a:hlinkClick r:id="rId3"/>
              </a:rPr>
              <a:t>https://github.com/ValluruSowmya/testrep/blob/main/spacex.ipynb</a:t>
            </a:r>
            <a:endParaRPr/>
          </a:p>
          <a:p>
            <a:pPr indent="0" lvl="0" marL="12700" rtl="0" algn="l">
              <a:lnSpc>
                <a:spcPct val="100000"/>
              </a:lnSpc>
              <a:spcBef>
                <a:spcPts val="1415"/>
              </a:spcBef>
              <a:spcAft>
                <a:spcPts val="0"/>
              </a:spcAft>
              <a:buNone/>
            </a:pPr>
            <a:r>
              <a:t/>
            </a:r>
            <a:endParaRPr/>
          </a:p>
        </p:txBody>
      </p:sp>
      <p:sp>
        <p:nvSpPr>
          <p:cNvPr id="101" name="Google Shape;101;p14"/>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 – SpaceX API</a:t>
            </a:r>
            <a:endParaRPr/>
          </a:p>
        </p:txBody>
      </p:sp>
      <p:sp>
        <p:nvSpPr>
          <p:cNvPr id="102" name="Google Shape;102;p14"/>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14"/>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93675">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307340" rtl="0" algn="l">
              <a:lnSpc>
                <a:spcPct val="100000"/>
              </a:lnSpc>
              <a:spcBef>
                <a:spcPts val="0"/>
              </a:spcBef>
              <a:spcAft>
                <a:spcPts val="0"/>
              </a:spcAft>
              <a:buNone/>
            </a:pPr>
            <a:r>
              <a:rPr lang="en-US" sz="1600">
                <a:solidFill>
                  <a:srgbClr val="FFFFFF"/>
                </a:solidFill>
                <a:latin typeface="Carlito"/>
                <a:ea typeface="Carlito"/>
                <a:cs typeface="Carlito"/>
                <a:sym typeface="Carlito"/>
              </a:rPr>
              <a:t>Place call to API</a:t>
            </a:r>
            <a:endParaRPr sz="1600">
              <a:latin typeface="Carlito"/>
              <a:ea typeface="Carlito"/>
              <a:cs typeface="Carlito"/>
              <a:sym typeface="Carlito"/>
            </a:endParaRPr>
          </a:p>
        </p:txBody>
      </p:sp>
      <p:sp>
        <p:nvSpPr>
          <p:cNvPr id="104" name="Google Shape;104;p14"/>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 name="Google Shape;105;p14"/>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4775">
            <a:spAutoFit/>
          </a:bodyPr>
          <a:lstStyle/>
          <a:p>
            <a:pPr indent="0" lvl="0" marL="160020" marR="153670" rtl="0" algn="ctr">
              <a:lnSpc>
                <a:spcPct val="91600"/>
              </a:lnSpc>
              <a:spcBef>
                <a:spcPts val="0"/>
              </a:spcBef>
              <a:spcAft>
                <a:spcPts val="0"/>
              </a:spcAft>
              <a:buNone/>
            </a:pPr>
            <a:r>
              <a:rPr lang="en-US" sz="1600">
                <a:solidFill>
                  <a:srgbClr val="FFFFFF"/>
                </a:solidFill>
                <a:latin typeface="Carlito"/>
                <a:ea typeface="Carlito"/>
                <a:cs typeface="Carlito"/>
                <a:sym typeface="Carlito"/>
              </a:rPr>
              <a:t>Extract nested data and convert date format</a:t>
            </a:r>
            <a:endParaRPr sz="1600">
              <a:latin typeface="Carlito"/>
              <a:ea typeface="Carlito"/>
              <a:cs typeface="Carlito"/>
              <a:sym typeface="Carlito"/>
            </a:endParaRPr>
          </a:p>
        </p:txBody>
      </p:sp>
      <p:sp>
        <p:nvSpPr>
          <p:cNvPr id="106" name="Google Shape;106;p14"/>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 name="Google Shape;107;p14"/>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14300">
            <a:spAutoFit/>
          </a:bodyPr>
          <a:lstStyle/>
          <a:p>
            <a:pPr indent="-1270" lvl="0" marL="259079" marR="251459" rtl="0" algn="ctr">
              <a:lnSpc>
                <a:spcPct val="91500"/>
              </a:lnSpc>
              <a:spcBef>
                <a:spcPts val="0"/>
              </a:spcBef>
              <a:spcAft>
                <a:spcPts val="0"/>
              </a:spcAft>
              <a:buNone/>
            </a:pPr>
            <a:r>
              <a:rPr lang="en-US" sz="1600">
                <a:solidFill>
                  <a:srgbClr val="FFFFFF"/>
                </a:solidFill>
                <a:latin typeface="Carlito"/>
                <a:ea typeface="Carlito"/>
                <a:cs typeface="Carlito"/>
                <a:sym typeface="Carlito"/>
              </a:rPr>
              <a:t>Use defined functions to generate specific columns of data</a:t>
            </a:r>
            <a:endParaRPr sz="1600">
              <a:latin typeface="Carlito"/>
              <a:ea typeface="Carlito"/>
              <a:cs typeface="Carlito"/>
              <a:sym typeface="Carlito"/>
            </a:endParaRPr>
          </a:p>
        </p:txBody>
      </p:sp>
      <p:sp>
        <p:nvSpPr>
          <p:cNvPr id="108" name="Google Shape;108;p14"/>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 name="Google Shape;109;p14"/>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26050">
            <a:spAutoFit/>
          </a:bodyPr>
          <a:lstStyle/>
          <a:p>
            <a:pPr indent="0" lvl="0" marL="205104" marR="198120" rtl="0" algn="ctr">
              <a:lnSpc>
                <a:spcPct val="91600"/>
              </a:lnSpc>
              <a:spcBef>
                <a:spcPts val="0"/>
              </a:spcBef>
              <a:spcAft>
                <a:spcPts val="0"/>
              </a:spcAft>
              <a:buNone/>
            </a:pPr>
            <a:r>
              <a:rPr lang="en-US" sz="1600">
                <a:solidFill>
                  <a:srgbClr val="FFFFFF"/>
                </a:solidFill>
                <a:latin typeface="Carlito"/>
                <a:ea typeface="Carlito"/>
                <a:cs typeface="Carlito"/>
                <a:sym typeface="Carlito"/>
              </a:rPr>
              <a:t>Combine separate columns into a DataFrame</a:t>
            </a:r>
            <a:endParaRPr sz="1600">
              <a:latin typeface="Carlito"/>
              <a:ea typeface="Carlito"/>
              <a:cs typeface="Carlito"/>
              <a:sym typeface="Carlito"/>
            </a:endParaRPr>
          </a:p>
        </p:txBody>
      </p:sp>
      <p:sp>
        <p:nvSpPr>
          <p:cNvPr id="110" name="Google Shape;110;p14"/>
          <p:cNvSpPr/>
          <p:nvPr/>
        </p:nvSpPr>
        <p:spPr>
          <a:xfrm>
            <a:off x="8598407" y="5494146"/>
            <a:ext cx="408940" cy="103505"/>
          </a:xfrm>
          <a:custGeom>
            <a:rect b="b" l="l" r="r" t="t"/>
            <a:pathLst>
              <a:path extrusionOk="0" h="103504" w="408940">
                <a:moveTo>
                  <a:pt x="383703" y="51688"/>
                </a:moveTo>
                <a:lnTo>
                  <a:pt x="313817" y="92455"/>
                </a:lnTo>
                <a:lnTo>
                  <a:pt x="312800" y="96304"/>
                </a:lnTo>
                <a:lnTo>
                  <a:pt x="316357" y="102361"/>
                </a:lnTo>
                <a:lnTo>
                  <a:pt x="320167" y="103390"/>
                </a:lnTo>
                <a:lnTo>
                  <a:pt x="397925" y="58038"/>
                </a:lnTo>
                <a:lnTo>
                  <a:pt x="396240" y="58038"/>
                </a:lnTo>
                <a:lnTo>
                  <a:pt x="396240" y="57149"/>
                </a:lnTo>
                <a:lnTo>
                  <a:pt x="393065" y="57149"/>
                </a:lnTo>
                <a:lnTo>
                  <a:pt x="383703" y="51688"/>
                </a:lnTo>
                <a:close/>
              </a:path>
              <a:path extrusionOk="0" h="103504" w="408940">
                <a:moveTo>
                  <a:pt x="372817" y="45338"/>
                </a:moveTo>
                <a:lnTo>
                  <a:pt x="0" y="45338"/>
                </a:lnTo>
                <a:lnTo>
                  <a:pt x="0" y="58038"/>
                </a:lnTo>
                <a:lnTo>
                  <a:pt x="372817" y="58038"/>
                </a:lnTo>
                <a:lnTo>
                  <a:pt x="383703" y="51688"/>
                </a:lnTo>
                <a:lnTo>
                  <a:pt x="372817" y="45338"/>
                </a:lnTo>
                <a:close/>
              </a:path>
              <a:path extrusionOk="0" h="103504" w="408940">
                <a:moveTo>
                  <a:pt x="397922" y="45338"/>
                </a:moveTo>
                <a:lnTo>
                  <a:pt x="396240" y="45338"/>
                </a:lnTo>
                <a:lnTo>
                  <a:pt x="396240" y="58038"/>
                </a:lnTo>
                <a:lnTo>
                  <a:pt x="397925" y="58038"/>
                </a:lnTo>
                <a:lnTo>
                  <a:pt x="408813" y="51688"/>
                </a:lnTo>
                <a:lnTo>
                  <a:pt x="397922" y="45338"/>
                </a:lnTo>
                <a:close/>
              </a:path>
              <a:path extrusionOk="0" h="103504" w="408940">
                <a:moveTo>
                  <a:pt x="393065" y="46227"/>
                </a:moveTo>
                <a:lnTo>
                  <a:pt x="383703" y="51688"/>
                </a:lnTo>
                <a:lnTo>
                  <a:pt x="393065" y="57149"/>
                </a:lnTo>
                <a:lnTo>
                  <a:pt x="393065" y="46227"/>
                </a:lnTo>
                <a:close/>
              </a:path>
              <a:path extrusionOk="0" h="103504" w="408940">
                <a:moveTo>
                  <a:pt x="396240" y="46227"/>
                </a:moveTo>
                <a:lnTo>
                  <a:pt x="393065" y="46227"/>
                </a:lnTo>
                <a:lnTo>
                  <a:pt x="393065" y="57149"/>
                </a:lnTo>
                <a:lnTo>
                  <a:pt x="396240" y="57149"/>
                </a:lnTo>
                <a:lnTo>
                  <a:pt x="396240" y="46227"/>
                </a:lnTo>
                <a:close/>
              </a:path>
              <a:path extrusionOk="0" h="103504" w="408940">
                <a:moveTo>
                  <a:pt x="320167" y="0"/>
                </a:moveTo>
                <a:lnTo>
                  <a:pt x="316357" y="1015"/>
                </a:lnTo>
                <a:lnTo>
                  <a:pt x="312800" y="7111"/>
                </a:lnTo>
                <a:lnTo>
                  <a:pt x="313817" y="10921"/>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 name="Google Shape;111;p14"/>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13650">
            <a:spAutoFit/>
          </a:bodyPr>
          <a:lstStyle/>
          <a:p>
            <a:pPr indent="1269" lvl="0" marL="194945" marR="187960" rtl="0" algn="ctr">
              <a:lnSpc>
                <a:spcPct val="91500"/>
              </a:lnSpc>
              <a:spcBef>
                <a:spcPts val="0"/>
              </a:spcBef>
              <a:spcAft>
                <a:spcPts val="0"/>
              </a:spcAft>
              <a:buNone/>
            </a:pPr>
            <a:r>
              <a:rPr lang="en-US" sz="1600">
                <a:solidFill>
                  <a:srgbClr val="FFFFFF"/>
                </a:solidFill>
                <a:latin typeface="Carlito"/>
                <a:ea typeface="Carlito"/>
                <a:cs typeface="Carlito"/>
                <a:sym typeface="Carlito"/>
              </a:rPr>
              <a:t>Filter out all launches with rockets other than the Falcon 9</a:t>
            </a:r>
            <a:endParaRPr sz="1600">
              <a:latin typeface="Carlito"/>
              <a:ea typeface="Carlito"/>
              <a:cs typeface="Carlito"/>
              <a:sym typeface="Carlito"/>
            </a:endParaRPr>
          </a:p>
        </p:txBody>
      </p:sp>
      <p:sp>
        <p:nvSpPr>
          <p:cNvPr id="112" name="Google Shape;112;p14"/>
          <p:cNvSpPr txBox="1"/>
          <p:nvPr/>
        </p:nvSpPr>
        <p:spPr>
          <a:xfrm>
            <a:off x="9040368"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07950">
            <a:spAutoFit/>
          </a:bodyPr>
          <a:lstStyle/>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364490" lvl="0" marL="694690" marR="323850" rtl="0" algn="l">
              <a:lnSpc>
                <a:spcPct val="109375"/>
              </a:lnSpc>
              <a:spcBef>
                <a:spcPts val="5"/>
              </a:spcBef>
              <a:spcAft>
                <a:spcPts val="0"/>
              </a:spcAft>
              <a:buNone/>
            </a:pPr>
            <a:r>
              <a:rPr lang="en-US" sz="1600">
                <a:solidFill>
                  <a:srgbClr val="FFFFFF"/>
                </a:solidFill>
                <a:latin typeface="Carlito"/>
                <a:ea typeface="Carlito"/>
                <a:cs typeface="Carlito"/>
                <a:sym typeface="Carlito"/>
              </a:rPr>
              <a:t>Handle missing values</a:t>
            </a:r>
            <a:endParaRPr sz="1600">
              <a:latin typeface="Carlito"/>
              <a:ea typeface="Carlito"/>
              <a:cs typeface="Carlito"/>
              <a:sym typeface="Carlito"/>
            </a:endParaRPr>
          </a:p>
        </p:txBody>
      </p:sp>
      <p:sp>
        <p:nvSpPr>
          <p:cNvPr id="113" name="Google Shape;113;p14"/>
          <p:cNvSpPr txBox="1"/>
          <p:nvPr/>
        </p:nvSpPr>
        <p:spPr>
          <a:xfrm>
            <a:off x="5652642" y="3262325"/>
            <a:ext cx="877569" cy="300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latin typeface="Carlito"/>
                <a:ea typeface="Carlito"/>
                <a:cs typeface="Carlito"/>
                <a:sym typeface="Carlito"/>
              </a:rPr>
              <a:t>19.05 cm</a:t>
            </a:r>
            <a:endParaRPr sz="1800">
              <a:latin typeface="Carlito"/>
              <a:ea typeface="Carlito"/>
              <a:cs typeface="Carlito"/>
              <a:sym typeface="Carlito"/>
            </a:endParaRPr>
          </a:p>
        </p:txBody>
      </p:sp>
      <p:sp>
        <p:nvSpPr>
          <p:cNvPr id="114" name="Google Shape;114;p14"/>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 name="Google Shape;115;p14"/>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5"/>
          <p:cNvSpPr txBox="1"/>
          <p:nvPr>
            <p:ph idx="1" type="body"/>
          </p:nvPr>
        </p:nvSpPr>
        <p:spPr>
          <a:xfrm>
            <a:off x="798982" y="1381760"/>
            <a:ext cx="5550000" cy="2835300"/>
          </a:xfrm>
          <a:prstGeom prst="rect">
            <a:avLst/>
          </a:prstGeom>
          <a:noFill/>
          <a:ln>
            <a:noFill/>
          </a:ln>
        </p:spPr>
        <p:txBody>
          <a:bodyPr anchorCtr="0" anchor="t" bIns="0" lIns="0" spcFirstLastPara="1" rIns="0" wrap="square" tIns="12050">
            <a:spAutoFit/>
          </a:bodyPr>
          <a:lstStyle/>
          <a:p>
            <a:pPr indent="-227965" lvl="0" marL="240665" rtl="0" algn="l">
              <a:lnSpc>
                <a:spcPct val="100000"/>
              </a:lnSpc>
              <a:spcBef>
                <a:spcPts val="0"/>
              </a:spcBef>
              <a:spcAft>
                <a:spcPts val="0"/>
              </a:spcAft>
              <a:buClr>
                <a:srgbClr val="292929"/>
              </a:buClr>
              <a:buSzPts val="2200"/>
              <a:buFont typeface="Arial"/>
              <a:buChar char="•"/>
            </a:pPr>
            <a:r>
              <a:rPr lang="en-US"/>
              <a:t>Wikipedia has a page that has tables of</a:t>
            </a:r>
            <a:endParaRPr/>
          </a:p>
          <a:p>
            <a:pPr indent="0" lvl="0" marL="241300" rtl="0" algn="l">
              <a:lnSpc>
                <a:spcPct val="100000"/>
              </a:lnSpc>
              <a:spcBef>
                <a:spcPts val="0"/>
              </a:spcBef>
              <a:spcAft>
                <a:spcPts val="0"/>
              </a:spcAft>
              <a:buNone/>
            </a:pPr>
            <a:r>
              <a:rPr lang="en-US"/>
              <a:t>data about SpaceX launches.</a:t>
            </a:r>
            <a:endParaRPr/>
          </a:p>
          <a:p>
            <a:pPr indent="-228600" lvl="0" marL="241300" marR="143510" rtl="0" algn="l">
              <a:lnSpc>
                <a:spcPct val="100000"/>
              </a:lnSpc>
              <a:spcBef>
                <a:spcPts val="1405"/>
              </a:spcBef>
              <a:spcAft>
                <a:spcPts val="0"/>
              </a:spcAft>
              <a:buClr>
                <a:srgbClr val="292929"/>
              </a:buClr>
              <a:buSzPts val="2200"/>
              <a:buFont typeface="Arial"/>
              <a:buChar char="•"/>
            </a:pPr>
            <a:r>
              <a:rPr lang="en-US"/>
              <a:t>These tables can be scraped to extract launch data that can be put into a Pandas DataFrame for further analysis.</a:t>
            </a:r>
            <a:endParaRPr/>
          </a:p>
          <a:p>
            <a:pPr indent="-227965" lvl="0" marL="240665" rtl="0" algn="l">
              <a:lnSpc>
                <a:spcPct val="100000"/>
              </a:lnSpc>
              <a:spcBef>
                <a:spcPts val="1405"/>
              </a:spcBef>
              <a:spcAft>
                <a:spcPts val="0"/>
              </a:spcAft>
              <a:buClr>
                <a:srgbClr val="000000"/>
              </a:buClr>
              <a:buSzPts val="2200"/>
              <a:buFont typeface="Arial"/>
              <a:buChar char="•"/>
            </a:pPr>
            <a:r>
              <a:rPr lang="en-US">
                <a:solidFill>
                  <a:srgbClr val="000000"/>
                </a:solidFill>
              </a:rPr>
              <a:t>GitHub URL (Web Scraping):</a:t>
            </a:r>
            <a:endParaRPr/>
          </a:p>
          <a:p>
            <a:pPr indent="0" lvl="0" marL="12700" rtl="0" algn="l">
              <a:lnSpc>
                <a:spcPct val="100000"/>
              </a:lnSpc>
              <a:spcBef>
                <a:spcPts val="0"/>
              </a:spcBef>
              <a:spcAft>
                <a:spcPts val="0"/>
              </a:spcAft>
              <a:buNone/>
            </a:pPr>
            <a:r>
              <a:rPr lang="en-US" sz="1400" u="sng">
                <a:solidFill>
                  <a:schemeClr val="hlink"/>
                </a:solidFill>
                <a:hlinkClick r:id="rId3"/>
              </a:rPr>
              <a:t>https://github.com/ValluruSowmya/testrep/blob/main/spacex.ipynb</a:t>
            </a:r>
            <a:endParaRPr sz="1400"/>
          </a:p>
          <a:p>
            <a:pPr indent="0" lvl="0" marL="12700" rtl="0" algn="l">
              <a:lnSpc>
                <a:spcPct val="100000"/>
              </a:lnSpc>
              <a:spcBef>
                <a:spcPts val="0"/>
              </a:spcBef>
              <a:spcAft>
                <a:spcPts val="0"/>
              </a:spcAft>
              <a:buNone/>
            </a:pPr>
            <a:r>
              <a:t/>
            </a:r>
            <a:endParaRPr sz="1400"/>
          </a:p>
        </p:txBody>
      </p:sp>
      <p:sp>
        <p:nvSpPr>
          <p:cNvPr id="121" name="Google Shape;121;p15"/>
          <p:cNvSpPr txBox="1"/>
          <p:nvPr>
            <p:ph type="title"/>
          </p:nvPr>
        </p:nvSpPr>
        <p:spPr>
          <a:xfrm>
            <a:off x="848969" y="444246"/>
            <a:ext cx="10245725" cy="595376"/>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5B9BD4"/>
                </a:solidFill>
              </a:rPr>
              <a:t>Data Collection - Scraping</a:t>
            </a:r>
            <a:endParaRPr/>
          </a:p>
        </p:txBody>
      </p:sp>
      <p:sp>
        <p:nvSpPr>
          <p:cNvPr id="122" name="Google Shape;122;p15"/>
          <p:cNvSpPr txBox="1"/>
          <p:nvPr/>
        </p:nvSpPr>
        <p:spPr>
          <a:xfrm>
            <a:off x="7284211" y="1351280"/>
            <a:ext cx="307086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1C7CDB"/>
                </a:solidFill>
                <a:latin typeface="Arial"/>
                <a:ea typeface="Arial"/>
                <a:cs typeface="Arial"/>
                <a:sym typeface="Arial"/>
              </a:rPr>
              <a:t>Flowchart of Web Scraping</a:t>
            </a:r>
            <a:endParaRPr sz="2000">
              <a:latin typeface="Arial"/>
              <a:ea typeface="Arial"/>
              <a:cs typeface="Arial"/>
              <a:sym typeface="Arial"/>
            </a:endParaRPr>
          </a:p>
        </p:txBody>
      </p:sp>
      <p:sp>
        <p:nvSpPr>
          <p:cNvPr id="123" name="Google Shape;123;p15"/>
          <p:cNvSpPr/>
          <p:nvPr/>
        </p:nvSpPr>
        <p:spPr>
          <a:xfrm>
            <a:off x="8598407" y="2322702"/>
            <a:ext cx="408940" cy="103505"/>
          </a:xfrm>
          <a:custGeom>
            <a:rect b="b" l="l" r="r" t="t"/>
            <a:pathLst>
              <a:path extrusionOk="0" h="103505" w="408940">
                <a:moveTo>
                  <a:pt x="383703" y="51688"/>
                </a:moveTo>
                <a:lnTo>
                  <a:pt x="313817" y="92456"/>
                </a:lnTo>
                <a:lnTo>
                  <a:pt x="312800" y="96266"/>
                </a:lnTo>
                <a:lnTo>
                  <a:pt x="316357" y="102362"/>
                </a:lnTo>
                <a:lnTo>
                  <a:pt x="320167" y="103377"/>
                </a:lnTo>
                <a:lnTo>
                  <a:pt x="397922" y="58038"/>
                </a:lnTo>
                <a:lnTo>
                  <a:pt x="396240" y="58038"/>
                </a:lnTo>
                <a:lnTo>
                  <a:pt x="396240" y="57150"/>
                </a:lnTo>
                <a:lnTo>
                  <a:pt x="393065" y="57150"/>
                </a:lnTo>
                <a:lnTo>
                  <a:pt x="383703" y="51688"/>
                </a:lnTo>
                <a:close/>
              </a:path>
              <a:path extrusionOk="0" h="103505" w="408940">
                <a:moveTo>
                  <a:pt x="372817" y="45338"/>
                </a:moveTo>
                <a:lnTo>
                  <a:pt x="0" y="45338"/>
                </a:lnTo>
                <a:lnTo>
                  <a:pt x="0" y="58038"/>
                </a:lnTo>
                <a:lnTo>
                  <a:pt x="372817" y="58038"/>
                </a:lnTo>
                <a:lnTo>
                  <a:pt x="383703" y="51688"/>
                </a:lnTo>
                <a:lnTo>
                  <a:pt x="372817" y="45338"/>
                </a:lnTo>
                <a:close/>
              </a:path>
              <a:path extrusionOk="0" h="103505" w="408940">
                <a:moveTo>
                  <a:pt x="397922" y="45338"/>
                </a:moveTo>
                <a:lnTo>
                  <a:pt x="396240" y="45338"/>
                </a:lnTo>
                <a:lnTo>
                  <a:pt x="396240" y="58038"/>
                </a:lnTo>
                <a:lnTo>
                  <a:pt x="397922" y="58038"/>
                </a:lnTo>
                <a:lnTo>
                  <a:pt x="408813" y="51688"/>
                </a:lnTo>
                <a:lnTo>
                  <a:pt x="397922" y="45338"/>
                </a:lnTo>
                <a:close/>
              </a:path>
              <a:path extrusionOk="0" h="103505" w="408940">
                <a:moveTo>
                  <a:pt x="393065" y="46227"/>
                </a:moveTo>
                <a:lnTo>
                  <a:pt x="383703" y="51688"/>
                </a:lnTo>
                <a:lnTo>
                  <a:pt x="393065" y="57150"/>
                </a:lnTo>
                <a:lnTo>
                  <a:pt x="393065" y="46227"/>
                </a:lnTo>
                <a:close/>
              </a:path>
              <a:path extrusionOk="0" h="103505" w="408940">
                <a:moveTo>
                  <a:pt x="396240" y="46227"/>
                </a:moveTo>
                <a:lnTo>
                  <a:pt x="393065" y="46227"/>
                </a:lnTo>
                <a:lnTo>
                  <a:pt x="393065" y="57150"/>
                </a:lnTo>
                <a:lnTo>
                  <a:pt x="396240" y="57150"/>
                </a:lnTo>
                <a:lnTo>
                  <a:pt x="396240" y="46227"/>
                </a:lnTo>
                <a:close/>
              </a:path>
              <a:path extrusionOk="0" h="103505" w="408940">
                <a:moveTo>
                  <a:pt x="320167" y="0"/>
                </a:moveTo>
                <a:lnTo>
                  <a:pt x="316357" y="1016"/>
                </a:lnTo>
                <a:lnTo>
                  <a:pt x="312800" y="7112"/>
                </a:lnTo>
                <a:lnTo>
                  <a:pt x="313817" y="10922"/>
                </a:lnTo>
                <a:lnTo>
                  <a:pt x="383703" y="51688"/>
                </a:lnTo>
                <a:lnTo>
                  <a:pt x="393065" y="46227"/>
                </a:lnTo>
                <a:lnTo>
                  <a:pt x="396240" y="46227"/>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 name="Google Shape;124;p15"/>
          <p:cNvSpPr txBox="1"/>
          <p:nvPr/>
        </p:nvSpPr>
        <p:spPr>
          <a:xfrm>
            <a:off x="6690359"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3652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21589" lvl="0" marL="158750" marR="127635" rtl="0" algn="l">
              <a:lnSpc>
                <a:spcPct val="109266"/>
              </a:lnSpc>
              <a:spcBef>
                <a:spcPts val="5"/>
              </a:spcBef>
              <a:spcAft>
                <a:spcPts val="0"/>
              </a:spcAft>
              <a:buNone/>
            </a:pPr>
            <a:r>
              <a:rPr lang="en-US" sz="1500">
                <a:solidFill>
                  <a:srgbClr val="FFFFFF"/>
                </a:solidFill>
                <a:latin typeface="Carlito"/>
                <a:ea typeface="Carlito"/>
                <a:cs typeface="Carlito"/>
                <a:sym typeface="Carlito"/>
              </a:rPr>
              <a:t>Web Scrape the page to get the HTML text</a:t>
            </a:r>
            <a:endParaRPr sz="1500">
              <a:latin typeface="Carlito"/>
              <a:ea typeface="Carlito"/>
              <a:cs typeface="Carlito"/>
              <a:sym typeface="Carlito"/>
            </a:endParaRPr>
          </a:p>
        </p:txBody>
      </p:sp>
      <p:sp>
        <p:nvSpPr>
          <p:cNvPr id="125" name="Google Shape;125;p15"/>
          <p:cNvSpPr/>
          <p:nvPr/>
        </p:nvSpPr>
        <p:spPr>
          <a:xfrm>
            <a:off x="7592694" y="2945892"/>
            <a:ext cx="2407920" cy="408940"/>
          </a:xfrm>
          <a:custGeom>
            <a:rect b="b" l="l" r="r" t="t"/>
            <a:pathLst>
              <a:path extrusionOk="0" h="408939" w="2407920">
                <a:moveTo>
                  <a:pt x="7111" y="312800"/>
                </a:moveTo>
                <a:lnTo>
                  <a:pt x="1015" y="316357"/>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7"/>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 name="Google Shape;126;p15"/>
          <p:cNvSpPr txBox="1"/>
          <p:nvPr/>
        </p:nvSpPr>
        <p:spPr>
          <a:xfrm>
            <a:off x="9040368" y="1801367"/>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41600">
            <a:spAutoFit/>
          </a:bodyPr>
          <a:lstStyle/>
          <a:p>
            <a:pPr indent="1269" lvl="0" marL="146685" marR="138430" rtl="0" algn="ctr">
              <a:lnSpc>
                <a:spcPct val="91600"/>
              </a:lnSpc>
              <a:spcBef>
                <a:spcPts val="0"/>
              </a:spcBef>
              <a:spcAft>
                <a:spcPts val="0"/>
              </a:spcAft>
              <a:buNone/>
            </a:pPr>
            <a:r>
              <a:rPr lang="en-US" sz="1500">
                <a:solidFill>
                  <a:srgbClr val="FFFFFF"/>
                </a:solidFill>
                <a:latin typeface="Carlito"/>
                <a:ea typeface="Carlito"/>
                <a:cs typeface="Carlito"/>
                <a:sym typeface="Carlito"/>
              </a:rPr>
              <a:t>Create a BeautifulSoup object from the response text content</a:t>
            </a:r>
            <a:endParaRPr sz="1500">
              <a:latin typeface="Carlito"/>
              <a:ea typeface="Carlito"/>
              <a:cs typeface="Carlito"/>
              <a:sym typeface="Carlito"/>
            </a:endParaRPr>
          </a:p>
        </p:txBody>
      </p:sp>
      <p:sp>
        <p:nvSpPr>
          <p:cNvPr id="127" name="Google Shape;127;p15"/>
          <p:cNvSpPr/>
          <p:nvPr/>
        </p:nvSpPr>
        <p:spPr>
          <a:xfrm>
            <a:off x="8598407" y="3907663"/>
            <a:ext cx="408940" cy="103505"/>
          </a:xfrm>
          <a:custGeom>
            <a:rect b="b" l="l" r="r" t="t"/>
            <a:pathLst>
              <a:path extrusionOk="0" h="103504" w="408940">
                <a:moveTo>
                  <a:pt x="383703" y="51689"/>
                </a:moveTo>
                <a:lnTo>
                  <a:pt x="313817" y="92456"/>
                </a:lnTo>
                <a:lnTo>
                  <a:pt x="312800" y="96266"/>
                </a:lnTo>
                <a:lnTo>
                  <a:pt x="316357" y="102362"/>
                </a:lnTo>
                <a:lnTo>
                  <a:pt x="320167" y="103378"/>
                </a:lnTo>
                <a:lnTo>
                  <a:pt x="397922" y="58038"/>
                </a:lnTo>
                <a:lnTo>
                  <a:pt x="396240" y="58038"/>
                </a:lnTo>
                <a:lnTo>
                  <a:pt x="396240" y="57150"/>
                </a:lnTo>
                <a:lnTo>
                  <a:pt x="393065" y="57150"/>
                </a:lnTo>
                <a:lnTo>
                  <a:pt x="383703" y="51689"/>
                </a:lnTo>
                <a:close/>
              </a:path>
              <a:path extrusionOk="0" h="103504" w="408940">
                <a:moveTo>
                  <a:pt x="372817" y="45338"/>
                </a:moveTo>
                <a:lnTo>
                  <a:pt x="0" y="45338"/>
                </a:lnTo>
                <a:lnTo>
                  <a:pt x="0" y="58038"/>
                </a:lnTo>
                <a:lnTo>
                  <a:pt x="372817" y="58038"/>
                </a:lnTo>
                <a:lnTo>
                  <a:pt x="383703" y="51689"/>
                </a:lnTo>
                <a:lnTo>
                  <a:pt x="372817" y="45338"/>
                </a:lnTo>
                <a:close/>
              </a:path>
              <a:path extrusionOk="0" h="103504" w="408940">
                <a:moveTo>
                  <a:pt x="397922" y="45338"/>
                </a:moveTo>
                <a:lnTo>
                  <a:pt x="396240" y="45338"/>
                </a:lnTo>
                <a:lnTo>
                  <a:pt x="396240" y="58038"/>
                </a:lnTo>
                <a:lnTo>
                  <a:pt x="397922" y="58038"/>
                </a:lnTo>
                <a:lnTo>
                  <a:pt x="408813" y="51689"/>
                </a:lnTo>
                <a:lnTo>
                  <a:pt x="397922" y="45338"/>
                </a:lnTo>
                <a:close/>
              </a:path>
              <a:path extrusionOk="0" h="103504" w="408940">
                <a:moveTo>
                  <a:pt x="393065" y="46228"/>
                </a:moveTo>
                <a:lnTo>
                  <a:pt x="383703" y="51689"/>
                </a:lnTo>
                <a:lnTo>
                  <a:pt x="393065" y="57150"/>
                </a:lnTo>
                <a:lnTo>
                  <a:pt x="393065" y="46228"/>
                </a:lnTo>
                <a:close/>
              </a:path>
              <a:path extrusionOk="0" h="103504" w="408940">
                <a:moveTo>
                  <a:pt x="396240" y="46228"/>
                </a:moveTo>
                <a:lnTo>
                  <a:pt x="393065" y="46228"/>
                </a:lnTo>
                <a:lnTo>
                  <a:pt x="393065" y="57150"/>
                </a:lnTo>
                <a:lnTo>
                  <a:pt x="396240" y="57150"/>
                </a:lnTo>
                <a:lnTo>
                  <a:pt x="396240" y="46228"/>
                </a:lnTo>
                <a:close/>
              </a:path>
              <a:path extrusionOk="0" h="103504" w="408940">
                <a:moveTo>
                  <a:pt x="320167" y="0"/>
                </a:moveTo>
                <a:lnTo>
                  <a:pt x="316357" y="1016"/>
                </a:lnTo>
                <a:lnTo>
                  <a:pt x="312800" y="7112"/>
                </a:lnTo>
                <a:lnTo>
                  <a:pt x="313817" y="10922"/>
                </a:lnTo>
                <a:lnTo>
                  <a:pt x="383703" y="51689"/>
                </a:lnTo>
                <a:lnTo>
                  <a:pt x="393065" y="46228"/>
                </a:lnTo>
                <a:lnTo>
                  <a:pt x="396240" y="46228"/>
                </a:lnTo>
                <a:lnTo>
                  <a:pt x="396240" y="45338"/>
                </a:lnTo>
                <a:lnTo>
                  <a:pt x="397922" y="45338"/>
                </a:lnTo>
                <a:lnTo>
                  <a:pt x="320167"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15"/>
          <p:cNvSpPr txBox="1"/>
          <p:nvPr/>
        </p:nvSpPr>
        <p:spPr>
          <a:xfrm>
            <a:off x="6690359"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21842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384175" rtl="0" algn="l">
              <a:lnSpc>
                <a:spcPct val="100000"/>
              </a:lnSpc>
              <a:spcBef>
                <a:spcPts val="0"/>
              </a:spcBef>
              <a:spcAft>
                <a:spcPts val="0"/>
              </a:spcAft>
              <a:buNone/>
            </a:pPr>
            <a:r>
              <a:rPr lang="en-US" sz="1500">
                <a:solidFill>
                  <a:srgbClr val="FFFFFF"/>
                </a:solidFill>
                <a:latin typeface="Carlito"/>
                <a:ea typeface="Carlito"/>
                <a:cs typeface="Carlito"/>
                <a:sym typeface="Carlito"/>
              </a:rPr>
              <a:t>Find the tables</a:t>
            </a:r>
            <a:endParaRPr sz="1500">
              <a:latin typeface="Carlito"/>
              <a:ea typeface="Carlito"/>
              <a:cs typeface="Carlito"/>
              <a:sym typeface="Carlito"/>
            </a:endParaRPr>
          </a:p>
        </p:txBody>
      </p:sp>
      <p:sp>
        <p:nvSpPr>
          <p:cNvPr id="129" name="Google Shape;129;p15"/>
          <p:cNvSpPr/>
          <p:nvPr/>
        </p:nvSpPr>
        <p:spPr>
          <a:xfrm>
            <a:off x="7592694" y="4530852"/>
            <a:ext cx="2407920" cy="408940"/>
          </a:xfrm>
          <a:custGeom>
            <a:rect b="b" l="l" r="r" t="t"/>
            <a:pathLst>
              <a:path extrusionOk="0" h="408939" w="2407920">
                <a:moveTo>
                  <a:pt x="7111" y="312800"/>
                </a:moveTo>
                <a:lnTo>
                  <a:pt x="1015" y="316356"/>
                </a:lnTo>
                <a:lnTo>
                  <a:pt x="0" y="320167"/>
                </a:lnTo>
                <a:lnTo>
                  <a:pt x="51688" y="408813"/>
                </a:lnTo>
                <a:lnTo>
                  <a:pt x="59020" y="396240"/>
                </a:lnTo>
                <a:lnTo>
                  <a:pt x="45338" y="396240"/>
                </a:lnTo>
                <a:lnTo>
                  <a:pt x="45338" y="372817"/>
                </a:lnTo>
                <a:lnTo>
                  <a:pt x="10922" y="313817"/>
                </a:lnTo>
                <a:lnTo>
                  <a:pt x="7111" y="312800"/>
                </a:lnTo>
                <a:close/>
              </a:path>
              <a:path extrusionOk="0" h="408939" w="2407920">
                <a:moveTo>
                  <a:pt x="45339" y="372817"/>
                </a:moveTo>
                <a:lnTo>
                  <a:pt x="45338" y="396240"/>
                </a:lnTo>
                <a:lnTo>
                  <a:pt x="58038" y="396240"/>
                </a:lnTo>
                <a:lnTo>
                  <a:pt x="58038" y="393065"/>
                </a:lnTo>
                <a:lnTo>
                  <a:pt x="46227" y="393065"/>
                </a:lnTo>
                <a:lnTo>
                  <a:pt x="51688" y="383703"/>
                </a:lnTo>
                <a:lnTo>
                  <a:pt x="45339" y="372817"/>
                </a:lnTo>
                <a:close/>
              </a:path>
              <a:path extrusionOk="0" h="408939" w="2407920">
                <a:moveTo>
                  <a:pt x="96265" y="312800"/>
                </a:moveTo>
                <a:lnTo>
                  <a:pt x="92455" y="313817"/>
                </a:lnTo>
                <a:lnTo>
                  <a:pt x="58038" y="372817"/>
                </a:lnTo>
                <a:lnTo>
                  <a:pt x="58038" y="396240"/>
                </a:lnTo>
                <a:lnTo>
                  <a:pt x="59020" y="396240"/>
                </a:lnTo>
                <a:lnTo>
                  <a:pt x="103377" y="320167"/>
                </a:lnTo>
                <a:lnTo>
                  <a:pt x="102361" y="316356"/>
                </a:lnTo>
                <a:lnTo>
                  <a:pt x="96265" y="312800"/>
                </a:lnTo>
                <a:close/>
              </a:path>
              <a:path extrusionOk="0" h="408939" w="2407920">
                <a:moveTo>
                  <a:pt x="51689" y="383703"/>
                </a:moveTo>
                <a:lnTo>
                  <a:pt x="46227" y="393065"/>
                </a:lnTo>
                <a:lnTo>
                  <a:pt x="57150" y="393065"/>
                </a:lnTo>
                <a:lnTo>
                  <a:pt x="51689" y="383703"/>
                </a:lnTo>
                <a:close/>
              </a:path>
              <a:path extrusionOk="0" h="408939" w="2407920">
                <a:moveTo>
                  <a:pt x="58038" y="372817"/>
                </a:moveTo>
                <a:lnTo>
                  <a:pt x="51689" y="383703"/>
                </a:lnTo>
                <a:lnTo>
                  <a:pt x="57150" y="393065"/>
                </a:lnTo>
                <a:lnTo>
                  <a:pt x="58038" y="393065"/>
                </a:lnTo>
                <a:lnTo>
                  <a:pt x="58038" y="372817"/>
                </a:lnTo>
                <a:close/>
              </a:path>
              <a:path extrusionOk="0" h="408939" w="2407920">
                <a:moveTo>
                  <a:pt x="2395093" y="215137"/>
                </a:moveTo>
                <a:lnTo>
                  <a:pt x="45338" y="215137"/>
                </a:lnTo>
                <a:lnTo>
                  <a:pt x="45339" y="372817"/>
                </a:lnTo>
                <a:lnTo>
                  <a:pt x="51689" y="383703"/>
                </a:lnTo>
                <a:lnTo>
                  <a:pt x="58038" y="372817"/>
                </a:lnTo>
                <a:lnTo>
                  <a:pt x="58038" y="227837"/>
                </a:lnTo>
                <a:lnTo>
                  <a:pt x="51688" y="227837"/>
                </a:lnTo>
                <a:lnTo>
                  <a:pt x="58038" y="221487"/>
                </a:lnTo>
                <a:lnTo>
                  <a:pt x="2395093" y="221487"/>
                </a:lnTo>
                <a:lnTo>
                  <a:pt x="2395093" y="215137"/>
                </a:lnTo>
                <a:close/>
              </a:path>
              <a:path extrusionOk="0" h="408939" w="2407920">
                <a:moveTo>
                  <a:pt x="58038" y="221487"/>
                </a:moveTo>
                <a:lnTo>
                  <a:pt x="51688" y="227837"/>
                </a:lnTo>
                <a:lnTo>
                  <a:pt x="58038" y="227837"/>
                </a:lnTo>
                <a:lnTo>
                  <a:pt x="58038" y="221487"/>
                </a:lnTo>
                <a:close/>
              </a:path>
              <a:path extrusionOk="0" h="408939" w="2407920">
                <a:moveTo>
                  <a:pt x="2407793" y="215137"/>
                </a:moveTo>
                <a:lnTo>
                  <a:pt x="2401443" y="215137"/>
                </a:lnTo>
                <a:lnTo>
                  <a:pt x="2395093" y="221487"/>
                </a:lnTo>
                <a:lnTo>
                  <a:pt x="58038" y="221487"/>
                </a:lnTo>
                <a:lnTo>
                  <a:pt x="58038" y="227837"/>
                </a:lnTo>
                <a:lnTo>
                  <a:pt x="2407793" y="227837"/>
                </a:lnTo>
                <a:lnTo>
                  <a:pt x="2407793" y="215137"/>
                </a:lnTo>
                <a:close/>
              </a:path>
              <a:path extrusionOk="0" h="408939" w="2407920">
                <a:moveTo>
                  <a:pt x="2407793" y="0"/>
                </a:moveTo>
                <a:lnTo>
                  <a:pt x="2395093" y="0"/>
                </a:lnTo>
                <a:lnTo>
                  <a:pt x="2395093" y="221487"/>
                </a:lnTo>
                <a:lnTo>
                  <a:pt x="2401443" y="215137"/>
                </a:lnTo>
                <a:lnTo>
                  <a:pt x="2407793" y="215137"/>
                </a:lnTo>
                <a:lnTo>
                  <a:pt x="2407793" y="0"/>
                </a:lnTo>
                <a:close/>
              </a:path>
            </a:pathLst>
          </a:custGeom>
          <a:solidFill>
            <a:srgbClr val="44536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 name="Google Shape;130;p15"/>
          <p:cNvSpPr txBox="1"/>
          <p:nvPr/>
        </p:nvSpPr>
        <p:spPr>
          <a:xfrm>
            <a:off x="9040368" y="3386328"/>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142875">
            <a:spAutoFit/>
          </a:bodyPr>
          <a:lstStyle/>
          <a:p>
            <a:pPr indent="-1269" lvl="0" marL="180340" marR="172085" rtl="0" algn="ctr">
              <a:lnSpc>
                <a:spcPct val="91600"/>
              </a:lnSpc>
              <a:spcBef>
                <a:spcPts val="0"/>
              </a:spcBef>
              <a:spcAft>
                <a:spcPts val="0"/>
              </a:spcAft>
              <a:buNone/>
            </a:pPr>
            <a:r>
              <a:rPr lang="en-US" sz="1500">
                <a:solidFill>
                  <a:srgbClr val="FFFFFF"/>
                </a:solidFill>
                <a:latin typeface="Carlito"/>
                <a:ea typeface="Carlito"/>
                <a:cs typeface="Carlito"/>
                <a:sym typeface="Carlito"/>
              </a:rPr>
              <a:t>From the launch table, extract the column names from the &lt;th&gt;&lt;/th&gt; tags</a:t>
            </a:r>
            <a:endParaRPr sz="1500">
              <a:latin typeface="Carlito"/>
              <a:ea typeface="Carlito"/>
              <a:cs typeface="Carlito"/>
              <a:sym typeface="Carlito"/>
            </a:endParaRPr>
          </a:p>
        </p:txBody>
      </p:sp>
      <p:sp>
        <p:nvSpPr>
          <p:cNvPr id="131" name="Google Shape;131;p15"/>
          <p:cNvSpPr txBox="1"/>
          <p:nvPr/>
        </p:nvSpPr>
        <p:spPr>
          <a:xfrm>
            <a:off x="6690359" y="4972811"/>
            <a:ext cx="1910080" cy="1146175"/>
          </a:xfrm>
          <a:prstGeom prst="rect">
            <a:avLst/>
          </a:prstGeom>
          <a:solidFill>
            <a:srgbClr val="44536A"/>
          </a:solidFill>
          <a:ln cap="flat" cmpd="sng" w="12175">
            <a:solidFill>
              <a:srgbClr val="E7E6E6"/>
            </a:solidFill>
            <a:prstDash val="solid"/>
            <a:round/>
            <a:headEnd len="sm" w="sm" type="none"/>
            <a:tailEnd len="sm" w="sm" type="none"/>
          </a:ln>
        </p:spPr>
        <p:txBody>
          <a:bodyPr anchorCtr="0" anchor="t" bIns="0" lIns="0" spcFirstLastPara="1" rIns="0" wrap="square" tIns="32375">
            <a:spAutoFit/>
          </a:bodyPr>
          <a:lstStyle/>
          <a:p>
            <a:pPr indent="0" lvl="0" marL="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141605" marR="133985" rtl="0" algn="ctr">
              <a:lnSpc>
                <a:spcPct val="109266"/>
              </a:lnSpc>
              <a:spcBef>
                <a:spcPts val="0"/>
              </a:spcBef>
              <a:spcAft>
                <a:spcPts val="0"/>
              </a:spcAft>
              <a:buNone/>
            </a:pPr>
            <a:r>
              <a:rPr lang="en-US" sz="1500">
                <a:solidFill>
                  <a:srgbClr val="FFFFFF"/>
                </a:solidFill>
                <a:latin typeface="Carlito"/>
                <a:ea typeface="Carlito"/>
                <a:cs typeface="Carlito"/>
                <a:sym typeface="Carlito"/>
              </a:rPr>
              <a:t>Create DataFrame by parsing the launch tables</a:t>
            </a:r>
            <a:endParaRPr sz="1500">
              <a:latin typeface="Carlito"/>
              <a:ea typeface="Carlito"/>
              <a:cs typeface="Carlito"/>
              <a:sym typeface="Carlito"/>
            </a:endParaRPr>
          </a:p>
        </p:txBody>
      </p:sp>
      <p:sp>
        <p:nvSpPr>
          <p:cNvPr id="132" name="Google Shape;132;p15"/>
          <p:cNvSpPr/>
          <p:nvPr/>
        </p:nvSpPr>
        <p:spPr>
          <a:xfrm>
            <a:off x="0" y="0"/>
            <a:ext cx="360045" cy="6858000"/>
          </a:xfrm>
          <a:custGeom>
            <a:rect b="b" l="l" r="r" t="t"/>
            <a:pathLst>
              <a:path extrusionOk="0" h="6858000" w="360045">
                <a:moveTo>
                  <a:pt x="359664" y="0"/>
                </a:moveTo>
                <a:lnTo>
                  <a:pt x="0" y="0"/>
                </a:lnTo>
                <a:lnTo>
                  <a:pt x="0" y="6858000"/>
                </a:lnTo>
                <a:lnTo>
                  <a:pt x="359664" y="6858000"/>
                </a:lnTo>
                <a:lnTo>
                  <a:pt x="359664" y="0"/>
                </a:lnTo>
                <a:close/>
              </a:path>
            </a:pathLst>
          </a:custGeom>
          <a:solidFill>
            <a:srgbClr val="5B9BD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p15"/>
          <p:cNvSpPr txBox="1"/>
          <p:nvPr>
            <p:ph idx="12" type="sldNum"/>
          </p:nvPr>
        </p:nvSpPr>
        <p:spPr>
          <a:xfrm>
            <a:off x="11102975" y="6107681"/>
            <a:ext cx="314959" cy="252095"/>
          </a:xfrm>
          <a:prstGeom prst="rect">
            <a:avLst/>
          </a:prstGeom>
          <a:noFill/>
          <a:ln>
            <a:noFill/>
          </a:ln>
        </p:spPr>
        <p:txBody>
          <a:bodyPr anchorCtr="0" anchor="t" bIns="0" lIns="0" spcFirstLastPara="1" rIns="0" wrap="square" tIns="0">
            <a:spAutoFit/>
          </a:bodyPr>
          <a:lstStyle/>
          <a:p>
            <a:pPr indent="0" lvl="0" marL="38100" rtl="0" algn="l">
              <a:lnSpc>
                <a:spcPct val="1165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